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6" r:id="rId3"/>
    <p:sldId id="383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13" r:id="rId15"/>
    <p:sldId id="414" r:id="rId16"/>
    <p:sldId id="415" r:id="rId17"/>
    <p:sldId id="416" r:id="rId18"/>
    <p:sldId id="417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54" r:id="rId56"/>
    <p:sldId id="455" r:id="rId57"/>
    <p:sldId id="456" r:id="rId58"/>
    <p:sldId id="457" r:id="rId59"/>
    <p:sldId id="458" r:id="rId60"/>
    <p:sldId id="459" r:id="rId61"/>
    <p:sldId id="460" r:id="rId62"/>
    <p:sldId id="461" r:id="rId63"/>
    <p:sldId id="462" r:id="rId64"/>
    <p:sldId id="463" r:id="rId65"/>
    <p:sldId id="464" r:id="rId6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F1FF"/>
    <a:srgbClr val="97E1FF"/>
    <a:srgbClr val="00A4E6"/>
    <a:srgbClr val="5BD0FF"/>
    <a:srgbClr val="29C2FF"/>
    <a:srgbClr val="11BBFF"/>
    <a:srgbClr val="21C0FF"/>
    <a:srgbClr val="ABE7FF"/>
    <a:srgbClr val="B7EAFF"/>
    <a:srgbClr val="75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6" autoAdjust="0"/>
    <p:restoredTop sz="97136" autoAdjust="0"/>
  </p:normalViewPr>
  <p:slideViewPr>
    <p:cSldViewPr>
      <p:cViewPr>
        <p:scale>
          <a:sx n="100" d="100"/>
          <a:sy n="100" d="100"/>
        </p:scale>
        <p:origin x="-2112" y="-366"/>
      </p:cViewPr>
      <p:guideLst>
        <p:guide orient="horz" pos="119"/>
        <p:guide pos="1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-37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39FFA-0F1A-413B-9BFE-941741C2D487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097-7531-4C06-8889-FE1FF84836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329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4C1B5-EB92-45E6-AFCD-6AAB73579DF8}" type="datetimeFigureOut">
              <a:rPr lang="ko-KR" altLang="en-US" smtClean="0"/>
              <a:pPr/>
              <a:t>2019-08-19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137B9-5383-4519-A69D-AA54E0B9CE3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55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네트워크 개론(3판)_표지-3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682096"/>
          </a:xfrm>
          <a:prstGeom prst="rect">
            <a:avLst/>
          </a:prstGeom>
        </p:spPr>
      </p:pic>
      <p:sp>
        <p:nvSpPr>
          <p:cNvPr id="8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280651"/>
            <a:ext cx="8229600" cy="1319660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5" name="Picture 3" descr="네트워크 개론(3판)_표지-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8" t="4470" b="42335"/>
          <a:stretch/>
        </p:blipFill>
        <p:spPr>
          <a:xfrm>
            <a:off x="0" y="0"/>
            <a:ext cx="7164288" cy="4885675"/>
          </a:xfrm>
          <a:prstGeom prst="rect">
            <a:avLst/>
          </a:prstGeom>
        </p:spPr>
      </p:pic>
      <p:pic>
        <p:nvPicPr>
          <p:cNvPr id="16" name="Picture 5" descr="네트워크 개론(3판)_표지-4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6" t="10234" r="6651" b="6373"/>
          <a:stretch/>
        </p:blipFill>
        <p:spPr>
          <a:xfrm>
            <a:off x="4499992" y="1170090"/>
            <a:ext cx="4644008" cy="4059110"/>
          </a:xfrm>
          <a:prstGeom prst="rect">
            <a:avLst/>
          </a:prstGeom>
        </p:spPr>
      </p:pic>
      <p:pic>
        <p:nvPicPr>
          <p:cNvPr id="17" name="Picture 7" descr="한빛로고.png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27506" r="9941" b="6356"/>
          <a:stretch/>
        </p:blipFill>
        <p:spPr>
          <a:xfrm>
            <a:off x="7200901" y="419100"/>
            <a:ext cx="160020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지니\Desktop\캡처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2" y="4568353"/>
            <a:ext cx="2093402" cy="20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-1" y="6163792"/>
            <a:ext cx="9144001" cy="6942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9" name="직사각형 10"/>
          <p:cNvSpPr/>
          <p:nvPr userDrawn="1"/>
        </p:nvSpPr>
        <p:spPr>
          <a:xfrm>
            <a:off x="0" y="6091238"/>
            <a:ext cx="9144000" cy="725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5125326"/>
            <a:ext cx="2573597" cy="7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9" descr="쿡북로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9141" y="485909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12452" y="981075"/>
            <a:ext cx="7991475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dirty="0" smtClean="0">
                <a:latin typeface="HY견고딕" pitchFamily="18" charset="-127"/>
                <a:ea typeface="HY견고딕" pitchFamily="18" charset="-127"/>
              </a:rPr>
              <a:t>IT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0" lang="en-US" altLang="ko-KR" sz="1800" baseline="0" dirty="0" err="1" smtClean="0">
                <a:latin typeface="HY견고딕" pitchFamily="18" charset="-127"/>
                <a:ea typeface="HY견고딕" pitchFamily="18" charset="-127"/>
              </a:rPr>
              <a:t>CookBook</a:t>
            </a:r>
            <a:r>
              <a:rPr kumimoji="0" lang="en-US" altLang="ko-KR" sz="1800" baseline="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800" baseline="0" dirty="0" smtClean="0">
                <a:latin typeface="HY견고딕" pitchFamily="18" charset="-127"/>
                <a:ea typeface="HY견고딕" pitchFamily="18" charset="-127"/>
              </a:rPr>
              <a:t>네트워크 개론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: 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쉽게 배우는 네트워크의 기본 원리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(</a:t>
            </a:r>
            <a:r>
              <a:rPr kumimoji="0" lang="ko-KR" altLang="en-US" sz="1400" baseline="0" dirty="0" smtClean="0">
                <a:latin typeface="HY견고딕" pitchFamily="18" charset="-127"/>
                <a:ea typeface="HY견고딕" pitchFamily="18" charset="-127"/>
              </a:rPr>
              <a:t>개정판</a:t>
            </a:r>
            <a:r>
              <a:rPr kumimoji="0" lang="en-US" altLang="ko-KR" sz="1400" baseline="0" dirty="0" smtClean="0">
                <a:latin typeface="HY견고딕" pitchFamily="18" charset="-127"/>
                <a:ea typeface="HY견고딕" pitchFamily="18" charset="-127"/>
              </a:rPr>
              <a:t>)</a:t>
            </a:r>
            <a:endParaRPr kumimoji="0" lang="de-DE" altLang="ko-KR" sz="1400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[</a:t>
            </a:r>
            <a:r>
              <a:rPr kumimoji="0"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rPr>
              <a:t>]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00" dirty="0" err="1" smtClean="0">
                <a:ea typeface="맑은 고딕" pitchFamily="50" charset="-127"/>
              </a:rPr>
              <a:t>한빛아카데미</a:t>
            </a:r>
            <a:r>
              <a:rPr kumimoji="0" lang="ko-KR" altLang="en-US" sz="1000" dirty="0" smtClean="0">
                <a:ea typeface="맑은 고딕" pitchFamily="50" charset="-127"/>
              </a:rPr>
              <a:t>㈜</a:t>
            </a:r>
            <a:r>
              <a:rPr kumimoji="0" lang="ko-KR" altLang="en-US" sz="1000" dirty="0">
                <a:ea typeface="맑은 고딕" pitchFamily="50" charset="-127"/>
              </a:rPr>
              <a:t>에 있습니다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조에 의거하여 최고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년 이하의 </a:t>
            </a:r>
            <a:r>
              <a:rPr kumimoji="0" lang="ko-KR" altLang="en-US" sz="1000" u="sng" dirty="0" smtClean="0">
                <a:solidFill>
                  <a:srgbClr val="222222"/>
                </a:solidFill>
                <a:ea typeface="맑은 고딕" pitchFamily="50" charset="-127"/>
              </a:rPr>
              <a:t>징역</a:t>
            </a:r>
            <a:r>
              <a:rPr kumimoji="0" lang="en-US" altLang="ko-KR" sz="1000" u="sng" dirty="0" smtClean="0">
                <a:solidFill>
                  <a:srgbClr val="222222"/>
                </a:solidFill>
                <a:ea typeface="맑은 고딕" pitchFamily="50" charset="-127"/>
              </a:rPr>
              <a:t> 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또는 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5</a:t>
            </a:r>
            <a:r>
              <a:rPr kumimoji="0" lang="ko-KR" altLang="en-US" sz="1000" u="sng" dirty="0" err="1">
                <a:solidFill>
                  <a:srgbClr val="222222"/>
                </a:solidFill>
                <a:ea typeface="맑은 고딕" pitchFamily="50" charset="-127"/>
              </a:rPr>
              <a:t>천만원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 이하의 벌금에 처할 수 있고 이를 병과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0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00" dirty="0">
              <a:ea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 userDrawn="1"/>
        </p:nvSpPr>
        <p:spPr>
          <a:xfrm>
            <a:off x="725513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목차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학습목표</a:t>
            </a: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200000"/>
              </a:lnSpc>
              <a:buFont typeface="Wingdings" pitchFamily="2" charset="2"/>
              <a:buChar char="§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0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F88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6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08912" cy="540060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+mj-lt"/>
              <a:buAutoNum type="arabicPeriod"/>
              <a:defRPr sz="2000" b="1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accent6">
                  <a:lumMod val="50000"/>
                </a:schemeClr>
              </a:buClr>
              <a:buSzPct val="101000"/>
              <a:buFont typeface="Wingdings" pitchFamily="2" charset="2"/>
              <a:buChar char="§"/>
              <a:defRPr sz="1800" b="1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17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32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539552" y="184745"/>
            <a:ext cx="7560840" cy="54868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39552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4644008" y="1196752"/>
            <a:ext cx="3924944" cy="5400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cxnSp>
        <p:nvCxnSpPr>
          <p:cNvPr id="20" name="직선 연결선 9"/>
          <p:cNvCxnSpPr/>
          <p:nvPr userDrawn="1"/>
        </p:nvCxnSpPr>
        <p:spPr>
          <a:xfrm>
            <a:off x="2124744" y="908051"/>
            <a:ext cx="2339752" cy="0"/>
          </a:xfrm>
          <a:prstGeom prst="line">
            <a:avLst/>
          </a:prstGeom>
          <a:ln w="76200">
            <a:solidFill>
              <a:srgbClr val="F88D6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10"/>
          <p:cNvCxnSpPr/>
          <p:nvPr userDrawn="1"/>
        </p:nvCxnSpPr>
        <p:spPr>
          <a:xfrm>
            <a:off x="4464496" y="908051"/>
            <a:ext cx="2339752" cy="0"/>
          </a:xfrm>
          <a:prstGeom prst="line">
            <a:avLst/>
          </a:prstGeom>
          <a:ln w="76200">
            <a:solidFill>
              <a:srgbClr val="FCC7B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 userDrawn="1"/>
        </p:nvCxnSpPr>
        <p:spPr>
          <a:xfrm>
            <a:off x="6804248" y="908051"/>
            <a:ext cx="2339752" cy="0"/>
          </a:xfrm>
          <a:prstGeom prst="line">
            <a:avLst/>
          </a:prstGeom>
          <a:ln w="76200">
            <a:solidFill>
              <a:srgbClr val="FDE2D7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 userDrawn="1"/>
        </p:nvCxnSpPr>
        <p:spPr>
          <a:xfrm>
            <a:off x="0" y="908051"/>
            <a:ext cx="2339752" cy="0"/>
          </a:xfrm>
          <a:prstGeom prst="line">
            <a:avLst/>
          </a:prstGeom>
          <a:ln w="76200">
            <a:solidFill>
              <a:srgbClr val="F6713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2019-08-19</a:t>
            </a:fld>
            <a:endParaRPr lang="ko-KR" altLang="en-US" dirty="0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6" r:id="rId6"/>
    <p:sldLayoutId id="2147483685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9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제목 1"/>
          <p:cNvSpPr>
            <a:spLocks noGrp="1"/>
          </p:cNvSpPr>
          <p:nvPr>
            <p:ph type="title"/>
          </p:nvPr>
        </p:nvSpPr>
        <p:spPr>
          <a:xfrm>
            <a:off x="395536" y="5280651"/>
            <a:ext cx="8157592" cy="1316701"/>
          </a:xfrm>
        </p:spPr>
        <p:txBody>
          <a:bodyPr/>
          <a:lstStyle/>
          <a:p>
            <a:pPr eaLnBrk="1" hangingPunct="1"/>
            <a:r>
              <a:rPr lang="en-US" altLang="ko-KR" sz="4000" dirty="0" smtClean="0"/>
              <a:t>Chapter 09. </a:t>
            </a:r>
            <a:r>
              <a:rPr lang="ko-KR" altLang="en-US" sz="4000" dirty="0" smtClean="0"/>
              <a:t>네트워크 관</a:t>
            </a:r>
            <a:r>
              <a:rPr lang="ko-KR" altLang="en-US" sz="4000" dirty="0"/>
              <a:t>리</a:t>
            </a:r>
            <a:endParaRPr lang="ko-KR" altLang="en-US" dirty="0" smtClean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33813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구성관리</a:t>
            </a:r>
            <a:endParaRPr lang="en-US" altLang="ko-KR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구성 </a:t>
            </a:r>
            <a:r>
              <a:rPr lang="ko-KR" altLang="en-US" b="0" dirty="0"/>
              <a:t>관리는 네트워크 구성에 관한 정보를 수집하고 이러한 정보를 바탕으로 장치의 구성을 업데이트하여 최신 정보를 유지하고 보고서를 작성하는 기능을 </a:t>
            </a:r>
            <a:r>
              <a:rPr lang="ko-KR" altLang="en-US" b="0" dirty="0" smtClean="0"/>
              <a:t>담당한다</a:t>
            </a:r>
            <a:r>
              <a:rPr lang="en-US" altLang="ko-KR" b="0" dirty="0" smtClean="0"/>
              <a:t>.</a:t>
            </a:r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구성 </a:t>
            </a:r>
            <a:r>
              <a:rPr lang="ko-KR" altLang="en-US" b="0" dirty="0"/>
              <a:t>관리의 목적은 시스템의 구성을 최적의 상태로 유지하는 것으로</a:t>
            </a:r>
            <a:r>
              <a:rPr lang="en-US" altLang="ko-KR" b="0" dirty="0"/>
              <a:t>, </a:t>
            </a:r>
            <a:r>
              <a:rPr lang="ko-KR" altLang="en-US" b="0" dirty="0"/>
              <a:t>하드웨어와 소프트웨어의 구성 내역을 관리하는 기법을 사용한다</a:t>
            </a:r>
            <a:r>
              <a:rPr lang="en-US" altLang="ko-KR" b="0" dirty="0"/>
              <a:t>. </a:t>
            </a:r>
            <a:r>
              <a:rPr lang="ko-KR" altLang="en-US" b="0" dirty="0"/>
              <a:t>사용자의 요구와 네트워크 상황이 계속 변하기 때문에 응용 프로그램의 변화와 사용자의 요구 사항을 유연하게 수용하려면 지속적으로 구성을 관리해야 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모니터링</a:t>
            </a:r>
          </a:p>
          <a:p>
            <a:pPr lvl="3"/>
            <a:r>
              <a:rPr lang="ko-KR" altLang="en-US" dirty="0"/>
              <a:t>성능 개선이나 장애 방지를 목적으로 </a:t>
            </a: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버퍼 등의 주요 구성 요소를 지속적으로 모니터링하는 기능을 말한다</a:t>
            </a:r>
            <a:r>
              <a:rPr lang="en-US" altLang="ko-KR" dirty="0"/>
              <a:t>. </a:t>
            </a:r>
            <a:r>
              <a:rPr lang="ko-KR" altLang="en-US" dirty="0"/>
              <a:t>이 기능이 없다면 다양한 네트워크 상황을 파악할 때 설계 도면을 살펴보아야 할 것이다</a:t>
            </a:r>
            <a:r>
              <a:rPr lang="en-US" altLang="ko-KR" dirty="0"/>
              <a:t>. </a:t>
            </a:r>
            <a:r>
              <a:rPr lang="ko-KR" altLang="en-US" dirty="0"/>
              <a:t>하지만 네트워크 상황이 수시로 변하기 때문에 도면만으로는 현재의 네트워크 상태를 정확하게 판단할 수 없다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네트워크 관리 시스템의 구성 관리 기능을 통해 현재 네트워크의 구성을 정확하게 파악할 수 있을 뿐 아니라 현재 네트워크 장치의 회선 속도와 같은 정보도 파악할 수 있다</a:t>
            </a:r>
            <a:r>
              <a:rPr lang="en-US" altLang="ko-KR" dirty="0"/>
              <a:t>. </a:t>
            </a:r>
            <a:r>
              <a:rPr lang="ko-KR" altLang="en-US" dirty="0"/>
              <a:t>또한 원격으로 해당 장치를 액세스하여 </a:t>
            </a:r>
            <a:r>
              <a:rPr lang="ko-KR" altLang="en-US" dirty="0" smtClean="0"/>
              <a:t>인터페이스의 </a:t>
            </a:r>
            <a:r>
              <a:rPr lang="ko-KR" altLang="en-US" dirty="0"/>
              <a:t>구성 정보를 살펴봄으로써 문제 해결에도 도움이 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변경 </a:t>
            </a:r>
            <a:r>
              <a:rPr lang="ko-KR" altLang="en-US" dirty="0"/>
              <a:t>관리</a:t>
            </a:r>
          </a:p>
          <a:p>
            <a:pPr lvl="3"/>
            <a:r>
              <a:rPr lang="ko-KR" altLang="en-US" dirty="0"/>
              <a:t>관리 시스템의 구성 관리 기능만으로 장치의 동작 상태를 변경하여 구성을 쉽게 바꿀 수 </a:t>
            </a:r>
            <a:r>
              <a:rPr lang="ko-KR" altLang="en-US" dirty="0" smtClean="0"/>
              <a:t>있다</a:t>
            </a:r>
            <a:r>
              <a:rPr lang="en-US" altLang="ko-KR" dirty="0"/>
              <a:t>. </a:t>
            </a:r>
            <a:r>
              <a:rPr lang="ko-KR" altLang="en-US" dirty="0"/>
              <a:t>네트워크 장치 설정 및 변경</a:t>
            </a:r>
            <a:r>
              <a:rPr lang="en-US" altLang="ko-KR" dirty="0"/>
              <a:t>, </a:t>
            </a:r>
            <a:r>
              <a:rPr lang="ko-KR" altLang="en-US" dirty="0"/>
              <a:t>가입 변경 시 구성 정보 변경</a:t>
            </a:r>
            <a:r>
              <a:rPr lang="en-US" altLang="ko-KR" dirty="0"/>
              <a:t>, </a:t>
            </a:r>
            <a:r>
              <a:rPr lang="ko-KR" altLang="en-US" dirty="0"/>
              <a:t>네트워크 장치 구성 </a:t>
            </a:r>
            <a:r>
              <a:rPr lang="ko-KR" altLang="en-US" dirty="0" smtClean="0"/>
              <a:t>정보의버전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네트워크 관리 체계 소프트웨어의 백업 등이 해당된다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smtClean="0"/>
              <a:t> </a:t>
            </a:r>
            <a:r>
              <a:rPr lang="ko-KR" altLang="en-US" dirty="0"/>
              <a:t>주소 관리</a:t>
            </a:r>
          </a:p>
          <a:p>
            <a:pPr lvl="3"/>
            <a:r>
              <a:rPr lang="ko-KR" altLang="en-US" dirty="0"/>
              <a:t>구성 관리의 핵심 기능 중 하나로</a:t>
            </a:r>
            <a:r>
              <a:rPr lang="en-US" altLang="ko-KR" dirty="0"/>
              <a:t>, </a:t>
            </a:r>
            <a:r>
              <a:rPr lang="ko-KR" altLang="en-US" dirty="0"/>
              <a:t>모든 네트워크 장치에는 고유한 주소가 있으므로 </a:t>
            </a:r>
            <a:r>
              <a:rPr lang="ko-KR" altLang="en-US" dirty="0" smtClean="0"/>
              <a:t>종합적으로 </a:t>
            </a:r>
            <a:r>
              <a:rPr lang="ko-KR" altLang="en-US" dirty="0"/>
              <a:t>관리를 수행해야 한다</a:t>
            </a:r>
            <a:r>
              <a:rPr lang="en-US" altLang="ko-KR" dirty="0"/>
              <a:t>. </a:t>
            </a:r>
            <a:r>
              <a:rPr lang="ko-KR" altLang="en-US" dirty="0"/>
              <a:t>사용자에게 부여하는 주소 체계의 관리</a:t>
            </a:r>
            <a:r>
              <a:rPr lang="en-US" altLang="ko-KR" dirty="0"/>
              <a:t>, </a:t>
            </a:r>
            <a:r>
              <a:rPr lang="ko-KR" altLang="en-US" dirty="0"/>
              <a:t>사용자 호스트의 </a:t>
            </a:r>
            <a:r>
              <a:rPr lang="en-US" altLang="ko-KR" dirty="0" smtClean="0"/>
              <a:t>IP </a:t>
            </a:r>
            <a:r>
              <a:rPr lang="ko-KR" altLang="en-US" dirty="0" smtClean="0"/>
              <a:t>주소 </a:t>
            </a:r>
            <a:r>
              <a:rPr lang="ko-KR" altLang="en-US" dirty="0"/>
              <a:t>및 라우터 주소 관리 등이 해당된다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 smtClean="0"/>
              <a:t>성능 관리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성능 </a:t>
            </a:r>
            <a:r>
              <a:rPr lang="ko-KR" altLang="en-US" b="0" dirty="0"/>
              <a:t>관리의 목적은 성능 저하가 장애로 이어지지 않도록 방지하는 데 있다</a:t>
            </a:r>
            <a:r>
              <a:rPr lang="en-US" altLang="ko-KR" b="0" dirty="0"/>
              <a:t>. </a:t>
            </a:r>
            <a:r>
              <a:rPr lang="ko-KR" altLang="en-US" b="0" dirty="0"/>
              <a:t>성능 </a:t>
            </a:r>
            <a:r>
              <a:rPr lang="ko-KR" altLang="en-US" b="0" dirty="0" smtClean="0"/>
              <a:t>관리는 통계 </a:t>
            </a:r>
            <a:r>
              <a:rPr lang="ko-KR" altLang="en-US" b="0" dirty="0"/>
              <a:t>정보를 수집하고</a:t>
            </a:r>
            <a:r>
              <a:rPr lang="en-US" altLang="ko-KR" b="0" dirty="0"/>
              <a:t>, </a:t>
            </a:r>
            <a:r>
              <a:rPr lang="ko-KR" altLang="en-US" b="0" dirty="0"/>
              <a:t>시스템 상태 이력 기록을 유지</a:t>
            </a:r>
            <a:r>
              <a:rPr lang="en-US" altLang="ko-KR" b="0" dirty="0"/>
              <a:t>·</a:t>
            </a:r>
            <a:r>
              <a:rPr lang="ko-KR" altLang="en-US" b="0" dirty="0"/>
              <a:t>검사하며</a:t>
            </a:r>
            <a:r>
              <a:rPr lang="en-US" altLang="ko-KR" b="0" dirty="0"/>
              <a:t>, </a:t>
            </a:r>
            <a:r>
              <a:rPr lang="ko-KR" altLang="en-US" b="0" dirty="0"/>
              <a:t>시스템 성능을 측정하고</a:t>
            </a:r>
            <a:r>
              <a:rPr lang="en-US" altLang="ko-KR" b="0" dirty="0"/>
              <a:t>, </a:t>
            </a:r>
            <a:r>
              <a:rPr lang="ko-KR" altLang="en-US" b="0" dirty="0" smtClean="0"/>
              <a:t>지연 </a:t>
            </a:r>
            <a:r>
              <a:rPr lang="ko-KR" altLang="en-US" b="0" dirty="0"/>
              <a:t>시간과 대역폭 사용률</a:t>
            </a:r>
            <a:r>
              <a:rPr lang="en-US" altLang="ko-KR" b="0" dirty="0"/>
              <a:t>, </a:t>
            </a:r>
            <a:r>
              <a:rPr lang="ko-KR" altLang="en-US" b="0" dirty="0"/>
              <a:t>패킷 처리율 등을 단계별 또는 시간별로 관리한다</a:t>
            </a:r>
            <a:r>
              <a:rPr lang="en-US" altLang="ko-KR" b="0" dirty="0" smtClean="0"/>
              <a:t>.</a:t>
            </a:r>
          </a:p>
          <a:p>
            <a:pPr>
              <a:buAutoNum type="arabicPeriod" startAt="3"/>
            </a:pPr>
            <a:endParaRPr lang="en-US" altLang="ko-KR" dirty="0" smtClean="0"/>
          </a:p>
          <a:p>
            <a:pPr>
              <a:buAutoNum type="arabicPeriod" startAt="3"/>
            </a:pPr>
            <a:r>
              <a:rPr lang="ko-KR" altLang="en-US" dirty="0" smtClean="0"/>
              <a:t>계정 관리</a:t>
            </a:r>
            <a:endParaRPr lang="en-US" altLang="ko-KR" dirty="0" smtClean="0"/>
          </a:p>
          <a:p>
            <a:pPr lvl="1"/>
            <a:r>
              <a:rPr lang="ko-KR" altLang="en-US" b="0" dirty="0"/>
              <a:t>계정 관리는 개방 시스템에서 일어나는 활동에 따라 소비하는 자원에 관한 모든 정보를 </a:t>
            </a:r>
            <a:r>
              <a:rPr lang="ko-KR" altLang="en-US" b="0" dirty="0" smtClean="0"/>
              <a:t>관리하고</a:t>
            </a:r>
            <a:r>
              <a:rPr lang="en-US" altLang="ko-KR" b="0" dirty="0"/>
              <a:t>, </a:t>
            </a:r>
            <a:r>
              <a:rPr lang="ko-KR" altLang="en-US" b="0" dirty="0"/>
              <a:t>자원 사용량과 관련이 있는 네트워크 데이터를 수집하는 것을 말한다</a:t>
            </a:r>
            <a:r>
              <a:rPr lang="en-US" altLang="ko-KR" b="0" dirty="0"/>
              <a:t>. </a:t>
            </a:r>
            <a:r>
              <a:rPr lang="ko-KR" altLang="en-US" b="0" dirty="0"/>
              <a:t>네트워크 </a:t>
            </a:r>
            <a:r>
              <a:rPr lang="ko-KR" altLang="en-US" b="0" dirty="0" smtClean="0"/>
              <a:t>자원에 접근하는 </a:t>
            </a:r>
            <a:r>
              <a:rPr lang="ko-KR" altLang="en-US" b="0" dirty="0"/>
              <a:t>사용자의 권한을 관리하고</a:t>
            </a:r>
            <a:r>
              <a:rPr lang="en-US" altLang="ko-KR" b="0" dirty="0"/>
              <a:t>, </a:t>
            </a:r>
            <a:r>
              <a:rPr lang="ko-KR" altLang="en-US" b="0" dirty="0"/>
              <a:t>네트워크 자원에 접근하려는 사용자가 정당한 </a:t>
            </a:r>
            <a:r>
              <a:rPr lang="ko-KR" altLang="en-US" b="0" dirty="0" smtClean="0"/>
              <a:t>사용자인지 </a:t>
            </a:r>
            <a:r>
              <a:rPr lang="ko-KR" altLang="en-US" b="0" dirty="0"/>
              <a:t>인증하며</a:t>
            </a:r>
            <a:r>
              <a:rPr lang="en-US" altLang="ko-KR" b="0" dirty="0"/>
              <a:t>, </a:t>
            </a:r>
            <a:r>
              <a:rPr lang="ko-KR" altLang="en-US" b="0" dirty="0"/>
              <a:t>인증되지 않은 사용자라면 네트워크 자원에의 접근을 차단하는 기능을 한다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또한 네트워크 </a:t>
            </a:r>
            <a:r>
              <a:rPr lang="ko-KR" altLang="en-US" b="0" dirty="0"/>
              <a:t>자원의 사용에 따라 사용료를 부과하고 네트워크 관리 대상 요소의 사용에 따른 </a:t>
            </a:r>
            <a:r>
              <a:rPr lang="ko-KR" altLang="en-US" b="0" dirty="0" smtClean="0"/>
              <a:t>비용을 </a:t>
            </a:r>
            <a:r>
              <a:rPr lang="ko-KR" altLang="en-US" b="0" dirty="0"/>
              <a:t>산출한다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 smtClean="0"/>
              <a:t>보안 관리</a:t>
            </a:r>
            <a:endParaRPr lang="en-US" altLang="ko-KR" dirty="0" smtClean="0"/>
          </a:p>
          <a:p>
            <a:pPr lvl="1"/>
            <a:r>
              <a:rPr lang="ko-KR" altLang="en-US" b="0" dirty="0"/>
              <a:t>보안 관리는 </a:t>
            </a:r>
            <a:r>
              <a:rPr lang="ko-KR" altLang="en-US" b="0" dirty="0" smtClean="0"/>
              <a:t>위험을 </a:t>
            </a:r>
            <a:r>
              <a:rPr lang="ko-KR" altLang="en-US" b="0" dirty="0"/>
              <a:t>방지하여 네트워크 관리가 올바로 이루어지게 하고</a:t>
            </a:r>
            <a:r>
              <a:rPr lang="en-US" altLang="ko-KR" b="0" dirty="0"/>
              <a:t>, </a:t>
            </a:r>
            <a:r>
              <a:rPr lang="ko-KR" altLang="en-US" b="0" dirty="0"/>
              <a:t>네트워크 자원과 정보를 보호하며</a:t>
            </a:r>
            <a:r>
              <a:rPr lang="en-US" altLang="ko-KR" b="0" dirty="0"/>
              <a:t>, </a:t>
            </a:r>
            <a:r>
              <a:rPr lang="ko-KR" altLang="en-US" b="0" dirty="0"/>
              <a:t>패스워드와 인증</a:t>
            </a:r>
            <a:r>
              <a:rPr lang="en-US" altLang="ko-KR" b="0" dirty="0"/>
              <a:t>, </a:t>
            </a:r>
            <a:r>
              <a:rPr lang="ko-KR" altLang="en-US" b="0" dirty="0"/>
              <a:t>접근 제어 정보를 관리 및 분배하는 역할을 </a:t>
            </a:r>
            <a:r>
              <a:rPr lang="ko-KR" altLang="en-US" b="0" dirty="0" smtClean="0"/>
              <a:t>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54" y="3140968"/>
            <a:ext cx="68199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/>
              <a:t>네트워크 </a:t>
            </a:r>
            <a:r>
              <a:rPr lang="ko-KR" altLang="en-US" dirty="0" smtClean="0"/>
              <a:t>분석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네트워크 분석 도구는 네트워크의 정보 수집과 분석을 자동으로 처리하는 도구이다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네트워크를 </a:t>
            </a:r>
            <a:r>
              <a:rPr lang="ko-KR" altLang="en-US" b="0" dirty="0"/>
              <a:t>지속적으로 모니터링하고</a:t>
            </a:r>
            <a:r>
              <a:rPr lang="en-US" altLang="ko-KR" b="0" dirty="0"/>
              <a:t>, </a:t>
            </a:r>
            <a:r>
              <a:rPr lang="ko-KR" altLang="en-US" b="0" dirty="0"/>
              <a:t>네트워크 구성 자원의 상태를 표시하며</a:t>
            </a:r>
            <a:r>
              <a:rPr lang="en-US" altLang="ko-KR" b="0" dirty="0"/>
              <a:t>, </a:t>
            </a:r>
            <a:r>
              <a:rPr lang="ko-KR" altLang="en-US" b="0" dirty="0"/>
              <a:t>응답 시간</a:t>
            </a:r>
            <a:r>
              <a:rPr lang="en-US" altLang="ko-KR" b="0" dirty="0"/>
              <a:t>, </a:t>
            </a:r>
            <a:r>
              <a:rPr lang="ko-KR" altLang="en-US" b="0" dirty="0" smtClean="0"/>
              <a:t>과도한 회선 </a:t>
            </a:r>
            <a:r>
              <a:rPr lang="ko-KR" altLang="en-US" b="0" dirty="0"/>
              <a:t>오류 등의 네트워크 문제를 분석하고</a:t>
            </a:r>
            <a:r>
              <a:rPr lang="en-US" altLang="ko-KR" b="0" dirty="0"/>
              <a:t>, </a:t>
            </a:r>
            <a:r>
              <a:rPr lang="ko-KR" altLang="en-US" b="0" dirty="0"/>
              <a:t>성능과 용량 관리를 위한 보고서 작성 등의 </a:t>
            </a:r>
            <a:r>
              <a:rPr lang="ko-KR" altLang="en-US" b="0" dirty="0" smtClean="0"/>
              <a:t>정보를 </a:t>
            </a:r>
            <a:r>
              <a:rPr lang="ko-KR" altLang="en-US" b="0" dirty="0"/>
              <a:t>제공한다</a:t>
            </a:r>
            <a:r>
              <a:rPr lang="en-US" altLang="ko-KR" b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네트워크 분석 도구의 유형</a:t>
            </a:r>
            <a:endParaRPr lang="en-US" altLang="ko-KR" dirty="0" smtClean="0"/>
          </a:p>
          <a:p>
            <a:pPr lvl="1"/>
            <a:r>
              <a:rPr lang="ko-KR" altLang="en-US" dirty="0"/>
              <a:t>유형 </a:t>
            </a:r>
            <a:r>
              <a:rPr lang="en-US" altLang="ko-KR" dirty="0"/>
              <a:t>1</a:t>
            </a:r>
          </a:p>
          <a:p>
            <a:pPr lvl="2"/>
            <a:r>
              <a:rPr lang="ko-KR" altLang="en-US" dirty="0"/>
              <a:t>네트워크의 특정 세그먼트에 접속해서 사용하는 유형 </a:t>
            </a:r>
            <a:r>
              <a:rPr lang="en-US" altLang="ko-KR" dirty="0"/>
              <a:t>1</a:t>
            </a:r>
            <a:r>
              <a:rPr lang="ko-KR" altLang="en-US" dirty="0"/>
              <a:t>은 문제가 발생했을 때 원인을 </a:t>
            </a:r>
            <a:r>
              <a:rPr lang="ko-KR" altLang="en-US" dirty="0" smtClean="0"/>
              <a:t>진단하는 데 필요한 모니터링 기능으로 개발되었다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유형에는 원격 네트워크를 모니터링하는 </a:t>
            </a:r>
            <a:r>
              <a:rPr lang="en-US" altLang="ko-KR" dirty="0" smtClean="0"/>
              <a:t>RMON, </a:t>
            </a:r>
            <a:r>
              <a:rPr lang="en-US" altLang="ko-KR" dirty="0"/>
              <a:t>Expert Sniffer </a:t>
            </a:r>
            <a:r>
              <a:rPr lang="ko-KR" altLang="en-US" dirty="0"/>
              <a:t>등의 프로토콜 분석기가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581128"/>
            <a:ext cx="283845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분석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모든 세그먼트를 감시하려면 세그먼트마다 분석기를 설치해야 하는데</a:t>
            </a:r>
            <a:r>
              <a:rPr lang="en-US" altLang="ko-KR" dirty="0"/>
              <a:t>, </a:t>
            </a:r>
            <a:r>
              <a:rPr lang="ko-KR" altLang="en-US" dirty="0"/>
              <a:t>이렇게 하면 </a:t>
            </a:r>
            <a:r>
              <a:rPr lang="ko-KR" altLang="en-US" dirty="0" smtClean="0"/>
              <a:t>비용이 </a:t>
            </a:r>
            <a:r>
              <a:rPr lang="ko-KR" altLang="en-US" dirty="0"/>
              <a:t>많이 들어 전체 네트워크 분석용으로는 적합한 방식이 아니다</a:t>
            </a:r>
            <a:r>
              <a:rPr lang="en-US" altLang="ko-KR" dirty="0"/>
              <a:t>. </a:t>
            </a:r>
            <a:r>
              <a:rPr lang="ko-KR" altLang="en-US" dirty="0"/>
              <a:t>하지만 네트워크에 </a:t>
            </a:r>
            <a:r>
              <a:rPr lang="ko-KR" altLang="en-US" dirty="0" smtClean="0"/>
              <a:t>문제가 </a:t>
            </a:r>
            <a:r>
              <a:rPr lang="ko-KR" altLang="en-US" dirty="0"/>
              <a:t>발생했을 때 집중적으로 분석할 수 있어 문제를 해결하는 용도로는 가장 적합하다</a:t>
            </a:r>
            <a:r>
              <a:rPr lang="en-US" altLang="ko-KR" dirty="0"/>
              <a:t>. </a:t>
            </a:r>
            <a:r>
              <a:rPr lang="ko-KR" altLang="en-US" dirty="0" smtClean="0"/>
              <a:t>이러한 </a:t>
            </a:r>
            <a:r>
              <a:rPr lang="ko-KR" altLang="en-US" dirty="0"/>
              <a:t>유형에 속하는 네트워크 분석기는 네트워크 감시</a:t>
            </a:r>
            <a:r>
              <a:rPr lang="en-US" altLang="ko-KR" dirty="0"/>
              <a:t>, </a:t>
            </a:r>
            <a:r>
              <a:rPr lang="ko-KR" altLang="en-US" dirty="0"/>
              <a:t>데이터 해석</a:t>
            </a:r>
            <a:r>
              <a:rPr lang="en-US" altLang="ko-KR" dirty="0"/>
              <a:t>, </a:t>
            </a:r>
            <a:r>
              <a:rPr lang="ko-KR" altLang="en-US" dirty="0"/>
              <a:t>트래픽 생성 등의 </a:t>
            </a:r>
            <a:r>
              <a:rPr lang="ko-KR" altLang="en-US" dirty="0" smtClean="0"/>
              <a:t>기본적인 </a:t>
            </a:r>
            <a:r>
              <a:rPr lang="ko-KR" altLang="en-US" dirty="0"/>
              <a:t>기능을 처리한다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 smtClean="0"/>
          </a:p>
          <a:p>
            <a:pPr lvl="3"/>
            <a:r>
              <a:rPr lang="ko-KR" altLang="en-US" b="1" dirty="0" smtClean="0"/>
              <a:t>모니터링 기능 </a:t>
            </a:r>
            <a:r>
              <a:rPr lang="en-US" altLang="ko-KR" dirty="0" smtClean="0"/>
              <a:t>: </a:t>
            </a:r>
            <a:r>
              <a:rPr lang="ko-KR" altLang="en-US" dirty="0"/>
              <a:t>트래픽 부하 측정</a:t>
            </a:r>
            <a:r>
              <a:rPr lang="en-US" altLang="ko-KR" dirty="0"/>
              <a:t>, </a:t>
            </a:r>
            <a:r>
              <a:rPr lang="ko-KR" altLang="en-US" dirty="0"/>
              <a:t>사용하는 프로토콜 확인</a:t>
            </a:r>
            <a:r>
              <a:rPr lang="en-US" altLang="ko-KR" dirty="0"/>
              <a:t>, </a:t>
            </a:r>
            <a:r>
              <a:rPr lang="ko-KR" altLang="en-US" dirty="0"/>
              <a:t>오류 통계</a:t>
            </a:r>
            <a:r>
              <a:rPr lang="en-US" altLang="ko-KR" dirty="0"/>
              <a:t>, </a:t>
            </a:r>
            <a:r>
              <a:rPr lang="ko-KR" altLang="en-US" dirty="0"/>
              <a:t>모니터링 결과 보고서 작성 기능 등을 제공한다</a:t>
            </a:r>
            <a:r>
              <a:rPr lang="en-US" altLang="ko-KR" dirty="0"/>
              <a:t>. </a:t>
            </a:r>
            <a:r>
              <a:rPr lang="ko-KR" altLang="en-US" dirty="0"/>
              <a:t>대표적인 모니터링으로는 전송 프레임의 유형과 길이 분석을 들 수 있다</a:t>
            </a:r>
            <a:r>
              <a:rPr lang="en-US" altLang="ko-KR" dirty="0"/>
              <a:t>. </a:t>
            </a:r>
            <a:r>
              <a:rPr lang="ko-KR" altLang="en-US" dirty="0"/>
              <a:t>모니터링은 실시간 또는 비실시간 분석을 제공하는데</a:t>
            </a:r>
            <a:r>
              <a:rPr lang="en-US" altLang="ko-KR" dirty="0"/>
              <a:t>, </a:t>
            </a:r>
            <a:r>
              <a:rPr lang="ko-KR" altLang="en-US" dirty="0"/>
              <a:t>실시간 모니터링 기능을 사용하면 트래픽 수준을 실시간으로 살펴볼 수 있고</a:t>
            </a:r>
            <a:r>
              <a:rPr lang="en-US" altLang="ko-KR" dirty="0"/>
              <a:t>, </a:t>
            </a:r>
            <a:r>
              <a:rPr lang="ko-KR" altLang="en-US" dirty="0"/>
              <a:t>비실시간 모니터링 기능을 사용하면 트래픽 동향을 분석하여 문제가 발생하는 시점을 확인할 수 있다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5"/>
            <a:ext cx="3446090" cy="274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분석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b="1" dirty="0"/>
              <a:t>해석 기능</a:t>
            </a:r>
            <a:r>
              <a:rPr lang="en-US" altLang="ko-KR" dirty="0"/>
              <a:t>: </a:t>
            </a:r>
            <a:r>
              <a:rPr lang="ko-KR" altLang="en-US" dirty="0"/>
              <a:t>네트워크에서 전송하는 프레임을 수집한 후 프레임 헤더에 있는 정보를 이용하여 프레임의 내용을 해석한다</a:t>
            </a:r>
            <a:r>
              <a:rPr lang="en-US" altLang="ko-KR" dirty="0"/>
              <a:t>. TCP/IP, </a:t>
            </a:r>
            <a:r>
              <a:rPr lang="ko-KR" altLang="en-US" dirty="0"/>
              <a:t>이더넷</a:t>
            </a:r>
            <a:r>
              <a:rPr lang="en-US" altLang="ko-KR" dirty="0"/>
              <a:t>, IPX/SPX </a:t>
            </a:r>
            <a:r>
              <a:rPr lang="ko-KR" altLang="en-US" dirty="0"/>
              <a:t>등 서로 다른 유형의 프로토콜 패킷을 속성별로 해석할 수 있다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b="1" dirty="0" smtClean="0"/>
              <a:t>트래픽 </a:t>
            </a:r>
            <a:r>
              <a:rPr lang="ko-KR" altLang="en-US" b="1" dirty="0"/>
              <a:t>생성 기능</a:t>
            </a:r>
            <a:r>
              <a:rPr lang="en-US" altLang="ko-KR" dirty="0"/>
              <a:t>: </a:t>
            </a:r>
            <a:r>
              <a:rPr lang="ko-KR" altLang="en-US" dirty="0"/>
              <a:t>브리지나 라우터</a:t>
            </a:r>
            <a:r>
              <a:rPr lang="en-US" altLang="ko-KR" dirty="0"/>
              <a:t>, </a:t>
            </a:r>
            <a:r>
              <a:rPr lang="ko-KR" altLang="en-US" dirty="0"/>
              <a:t>서버 등의 트래픽 부하를 측정하기 위해 트래픽을 생성한다</a:t>
            </a:r>
            <a:r>
              <a:rPr lang="en-US" altLang="ko-KR" dirty="0"/>
              <a:t>. </a:t>
            </a:r>
            <a:r>
              <a:rPr lang="ko-KR" altLang="en-US" dirty="0"/>
              <a:t>실제 네트워크 트래픽을 정확하게 측정하기 위해 다른 유형의 프레임을 생성하거나 프레임 길이</a:t>
            </a:r>
            <a:r>
              <a:rPr lang="en-US" altLang="ko-KR" dirty="0"/>
              <a:t>, </a:t>
            </a:r>
            <a:r>
              <a:rPr lang="ko-KR" altLang="en-US" dirty="0"/>
              <a:t>프레임 발생 빈도</a:t>
            </a:r>
            <a:r>
              <a:rPr lang="en-US" altLang="ko-KR" dirty="0"/>
              <a:t>, </a:t>
            </a:r>
            <a:r>
              <a:rPr lang="ko-KR" altLang="en-US" dirty="0"/>
              <a:t>송수신지 주소 등을 조정할 수 </a:t>
            </a:r>
            <a:r>
              <a:rPr lang="ko-KR" altLang="en-US" dirty="0" smtClean="0"/>
              <a:t>있다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1"/>
            <a:r>
              <a:rPr lang="ko-KR" altLang="en-US" dirty="0" smtClean="0"/>
              <a:t>유형 </a:t>
            </a:r>
            <a:r>
              <a:rPr lang="en-US" altLang="ko-KR" dirty="0"/>
              <a:t>2</a:t>
            </a:r>
          </a:p>
          <a:p>
            <a:pPr lvl="2"/>
            <a:r>
              <a:rPr lang="ko-KR" altLang="en-US" dirty="0"/>
              <a:t>이 유형의 도구는 허브</a:t>
            </a:r>
            <a:r>
              <a:rPr lang="en-US" altLang="ko-KR" dirty="0"/>
              <a:t>, </a:t>
            </a:r>
            <a:r>
              <a:rPr lang="ko-KR" altLang="en-US" dirty="0"/>
              <a:t>브리지</a:t>
            </a:r>
            <a:r>
              <a:rPr lang="en-US" altLang="ko-KR" dirty="0"/>
              <a:t>, </a:t>
            </a:r>
            <a:r>
              <a:rPr lang="ko-KR" altLang="en-US" dirty="0"/>
              <a:t>라우터 등 네트워크 장비에 있는 에이전트에서 데이터를 수집하여 분석하는 기능을 제공한다</a:t>
            </a:r>
            <a:r>
              <a:rPr lang="en-US" altLang="ko-KR" dirty="0"/>
              <a:t>. </a:t>
            </a:r>
            <a:r>
              <a:rPr lang="ko-KR" altLang="en-US" dirty="0"/>
              <a:t>유형 </a:t>
            </a:r>
            <a:r>
              <a:rPr lang="en-US" altLang="ko-KR" dirty="0"/>
              <a:t>1</a:t>
            </a:r>
            <a:r>
              <a:rPr lang="ko-KR" altLang="en-US" dirty="0"/>
              <a:t>보다 비교적 단순하고 비용이 저렴하여 광범위한 네트워크도 지속적으로 분석하고 경제적으로 분석 시스템을 구축할 수 있기 때문에 가장 많이 사용하는 네트워크 분석 도구이다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는 분석 정보를 제공하는 에이전트와 분석 기능을 처리하는 네트워크 분석 소프트웨어로 구성되며</a:t>
            </a:r>
            <a:r>
              <a:rPr lang="en-US" altLang="ko-KR" dirty="0"/>
              <a:t>, </a:t>
            </a:r>
            <a:r>
              <a:rPr lang="ko-KR" altLang="en-US" dirty="0"/>
              <a:t>에이전트와 분석 소프트웨어 간에는 주로 </a:t>
            </a:r>
            <a:r>
              <a:rPr lang="en-US" altLang="ko-KR" dirty="0"/>
              <a:t>SNMP </a:t>
            </a:r>
            <a:r>
              <a:rPr lang="ko-KR" altLang="en-US" dirty="0"/>
              <a:t>프로토콜을 이용하여 정보를 교환한다</a:t>
            </a:r>
            <a:r>
              <a:rPr lang="en-US" altLang="ko-KR" dirty="0"/>
              <a:t>. </a:t>
            </a:r>
            <a:r>
              <a:rPr lang="ko-KR" altLang="en-US" dirty="0"/>
              <a:t>이 유형의 네트워크 분석 도구에는 </a:t>
            </a:r>
            <a:r>
              <a:rPr lang="en-US" altLang="ko-KR" dirty="0"/>
              <a:t>SNMP </a:t>
            </a:r>
            <a:r>
              <a:rPr lang="ko-KR" altLang="en-US" dirty="0"/>
              <a:t>장치의 구성과 장애</a:t>
            </a:r>
            <a:r>
              <a:rPr lang="en-US" altLang="ko-KR" dirty="0"/>
              <a:t>, </a:t>
            </a:r>
            <a:r>
              <a:rPr lang="ko-KR" altLang="en-US" dirty="0"/>
              <a:t>성능을 모니터링하는 네트워크 분석 소프트웨어</a:t>
            </a:r>
            <a:r>
              <a:rPr lang="en-US" altLang="ko-KR" dirty="0"/>
              <a:t>, </a:t>
            </a:r>
            <a:r>
              <a:rPr lang="ko-KR" altLang="en-US" dirty="0"/>
              <a:t>서버와 클라이언트 등 각종 시스템을 관리하는 </a:t>
            </a:r>
            <a:r>
              <a:rPr lang="ko-KR" altLang="en-US" dirty="0" smtClean="0"/>
              <a:t>시스템 </a:t>
            </a:r>
            <a:r>
              <a:rPr lang="ko-KR" altLang="en-US" dirty="0"/>
              <a:t>관리 소프트웨어</a:t>
            </a:r>
            <a:r>
              <a:rPr lang="en-US" altLang="ko-KR" dirty="0"/>
              <a:t>, </a:t>
            </a:r>
            <a:r>
              <a:rPr lang="ko-KR" altLang="en-US" dirty="0"/>
              <a:t>응용 프로그램 차원의 트래픽 이동 경로와 특성을 파악하는 </a:t>
            </a:r>
            <a:r>
              <a:rPr lang="ko-KR" altLang="en-US" dirty="0" smtClean="0"/>
              <a:t>응용프로그램 </a:t>
            </a:r>
            <a:r>
              <a:rPr lang="ko-KR" altLang="en-US" dirty="0"/>
              <a:t>분석 소프트웨어 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분석 도구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14" y="1340768"/>
            <a:ext cx="65151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분석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 smtClean="0"/>
              <a:t>RMON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b="0" dirty="0" smtClean="0"/>
              <a:t>RMON</a:t>
            </a:r>
            <a:r>
              <a:rPr lang="ko-KR" altLang="en-US" b="0" dirty="0"/>
              <a:t>은 </a:t>
            </a:r>
            <a:r>
              <a:rPr lang="en-US" altLang="ko-KR" b="0" dirty="0"/>
              <a:t>SNMP</a:t>
            </a:r>
            <a:r>
              <a:rPr lang="ko-KR" altLang="en-US" b="0" dirty="0"/>
              <a:t>에 기반을 둔 </a:t>
            </a:r>
            <a:r>
              <a:rPr lang="en-US" altLang="ko-KR" b="0" dirty="0"/>
              <a:t>RMON </a:t>
            </a:r>
            <a:r>
              <a:rPr lang="ko-KR" altLang="en-US" b="0" dirty="0"/>
              <a:t>매니저와 프로브 </a:t>
            </a:r>
            <a:r>
              <a:rPr lang="en-US" altLang="ko-KR" b="0" dirty="0"/>
              <a:t>probe</a:t>
            </a:r>
            <a:r>
              <a:rPr lang="ko-KR" altLang="en-US" b="0" dirty="0"/>
              <a:t>로 구현된다</a:t>
            </a:r>
            <a:r>
              <a:rPr lang="en-US" altLang="ko-KR" b="0" dirty="0"/>
              <a:t>. SNMP</a:t>
            </a:r>
            <a:r>
              <a:rPr lang="ko-KR" altLang="en-US" b="0" dirty="0"/>
              <a:t>는 </a:t>
            </a:r>
            <a:r>
              <a:rPr lang="ko-KR" altLang="en-US" b="0" dirty="0" smtClean="0"/>
              <a:t>에이전트가 </a:t>
            </a:r>
            <a:r>
              <a:rPr lang="ko-KR" altLang="en-US" b="0" dirty="0"/>
              <a:t>있는 장비 상태의 처리 결과를 알려주는 데 반해</a:t>
            </a:r>
            <a:r>
              <a:rPr lang="en-US" altLang="ko-KR" b="0" dirty="0"/>
              <a:t>, RMON</a:t>
            </a:r>
            <a:r>
              <a:rPr lang="ko-KR" altLang="en-US" b="0" dirty="0"/>
              <a:t>은 전체 네트워크의 </a:t>
            </a:r>
            <a:r>
              <a:rPr lang="ko-KR" altLang="en-US" b="0" dirty="0" smtClean="0"/>
              <a:t>구획에서 발생한 </a:t>
            </a:r>
            <a:r>
              <a:rPr lang="ko-KR" altLang="en-US" b="0" dirty="0"/>
              <a:t>트래픽을 알려준다</a:t>
            </a:r>
            <a:r>
              <a:rPr lang="en-US" altLang="ko-KR" b="0" dirty="0"/>
              <a:t>. RMON MIB</a:t>
            </a:r>
            <a:r>
              <a:rPr lang="ko-KR" altLang="en-US" b="0" dirty="0"/>
              <a:t>가 제공하는 정보는 통계</a:t>
            </a:r>
            <a:r>
              <a:rPr lang="en-US" altLang="ko-KR" b="0" dirty="0"/>
              <a:t>, </a:t>
            </a:r>
            <a:r>
              <a:rPr lang="ko-KR" altLang="en-US" b="0" dirty="0"/>
              <a:t>히스토리</a:t>
            </a:r>
            <a:r>
              <a:rPr lang="en-US" altLang="ko-KR" b="0" dirty="0"/>
              <a:t>, </a:t>
            </a:r>
            <a:r>
              <a:rPr lang="ko-KR" altLang="en-US" b="0" dirty="0"/>
              <a:t>경보</a:t>
            </a:r>
            <a:r>
              <a:rPr lang="en-US" altLang="ko-KR" b="0" dirty="0"/>
              <a:t>, </a:t>
            </a:r>
            <a:r>
              <a:rPr lang="ko-KR" altLang="en-US" b="0" dirty="0"/>
              <a:t>호스트</a:t>
            </a:r>
            <a:r>
              <a:rPr lang="en-US" altLang="ko-KR" b="0" dirty="0" smtClean="0"/>
              <a:t>, HostTopN</a:t>
            </a:r>
            <a:r>
              <a:rPr lang="en-US" altLang="ko-KR" b="0" dirty="0"/>
              <a:t>, </a:t>
            </a:r>
            <a:r>
              <a:rPr lang="ko-KR" altLang="en-US" b="0" dirty="0"/>
              <a:t>트래픽 매트릭스</a:t>
            </a:r>
            <a:r>
              <a:rPr lang="en-US" altLang="ko-KR" b="0" dirty="0"/>
              <a:t>, </a:t>
            </a:r>
            <a:r>
              <a:rPr lang="ko-KR" altLang="en-US" b="0" dirty="0"/>
              <a:t>필터</a:t>
            </a:r>
            <a:r>
              <a:rPr lang="en-US" altLang="ko-KR" b="0" dirty="0"/>
              <a:t>, </a:t>
            </a:r>
            <a:r>
              <a:rPr lang="ko-KR" altLang="en-US" b="0" dirty="0"/>
              <a:t>패킷 캡처</a:t>
            </a:r>
            <a:r>
              <a:rPr lang="en-US" altLang="ko-KR" b="0" dirty="0"/>
              <a:t>, </a:t>
            </a:r>
            <a:r>
              <a:rPr lang="ko-KR" altLang="en-US" b="0" dirty="0"/>
              <a:t>이벤트 </a:t>
            </a:r>
            <a:r>
              <a:rPr lang="ko-KR" altLang="en-US" b="0" dirty="0" smtClean="0"/>
              <a:t>등이다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RMON</a:t>
            </a:r>
            <a:r>
              <a:rPr lang="ko-KR" altLang="en-US" b="0" dirty="0"/>
              <a:t>은 한 세그먼트의 트래픽을 감시하는 용도로는 </a:t>
            </a:r>
            <a:r>
              <a:rPr lang="ko-KR" altLang="en-US" b="0" dirty="0" smtClean="0"/>
              <a:t>적당하지만 </a:t>
            </a:r>
            <a:r>
              <a:rPr lang="en-US" altLang="ko-KR" b="0" dirty="0"/>
              <a:t>MAC </a:t>
            </a:r>
            <a:r>
              <a:rPr lang="ko-KR" altLang="en-US" b="0" dirty="0"/>
              <a:t>계층까지만 분석이 가능하다는 것이 단점이었다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이에 </a:t>
            </a:r>
            <a:r>
              <a:rPr lang="en-US" altLang="ko-KR" b="0" dirty="0"/>
              <a:t>RMON</a:t>
            </a:r>
            <a:r>
              <a:rPr lang="ko-KR" altLang="en-US" b="0" dirty="0"/>
              <a:t>에 프로토콜별 분포 현황</a:t>
            </a:r>
            <a:r>
              <a:rPr lang="en-US" altLang="ko-KR" b="0" dirty="0"/>
              <a:t>, </a:t>
            </a:r>
            <a:r>
              <a:rPr lang="ko-KR" altLang="en-US" b="0" dirty="0"/>
              <a:t>네트워크 계층인 </a:t>
            </a:r>
            <a:r>
              <a:rPr lang="en-US" altLang="ko-KR" b="0" dirty="0"/>
              <a:t>IP, IPX, DECnet, </a:t>
            </a:r>
            <a:r>
              <a:rPr lang="ko-KR" altLang="en-US" b="0" dirty="0"/>
              <a:t>애플토크 등의 호스트별 트래픽 수집 기능을 추가한 </a:t>
            </a:r>
            <a:r>
              <a:rPr lang="en-US" altLang="ko-KR" b="0" dirty="0"/>
              <a:t>RMON 2</a:t>
            </a:r>
            <a:r>
              <a:rPr lang="ko-KR" altLang="en-US" b="0" dirty="0"/>
              <a:t>가 발표되었다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네트워크 관리</a:t>
            </a:r>
          </a:p>
          <a:p>
            <a:r>
              <a:rPr lang="ko-KR" altLang="en-US" dirty="0" smtClean="0"/>
              <a:t>네트워크 관리 기능</a:t>
            </a:r>
          </a:p>
          <a:p>
            <a:r>
              <a:rPr lang="ko-KR" altLang="en-US" dirty="0" smtClean="0"/>
              <a:t>네트워크 분석 도구</a:t>
            </a:r>
          </a:p>
          <a:p>
            <a:r>
              <a:rPr lang="ko-KR" altLang="en-US" dirty="0" smtClean="0"/>
              <a:t>네트워크 관리 프로토콜</a:t>
            </a:r>
          </a:p>
          <a:p>
            <a:r>
              <a:rPr lang="ko-KR" altLang="en-US" dirty="0" smtClean="0"/>
              <a:t>네트워크 관리 명령어</a:t>
            </a:r>
          </a:p>
          <a:p>
            <a:r>
              <a:rPr lang="ko-KR" altLang="en-US" dirty="0" smtClean="0"/>
              <a:t>실습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트러블 </a:t>
            </a:r>
            <a:r>
              <a:rPr lang="ko-KR" altLang="en-US" dirty="0" smtClean="0"/>
              <a:t>슈팅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03. </a:t>
            </a:r>
            <a:r>
              <a:rPr lang="ko-KR" altLang="en-US" dirty="0"/>
              <a:t>네트워크 분석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RMON 2</a:t>
            </a:r>
            <a:r>
              <a:rPr lang="ko-KR" altLang="en-US" b="0" dirty="0"/>
              <a:t>의 등장으로 네트워크 관리자는 </a:t>
            </a:r>
            <a:r>
              <a:rPr lang="en-US" altLang="ko-KR" b="0" dirty="0"/>
              <a:t>OSI </a:t>
            </a:r>
            <a:r>
              <a:rPr lang="ko-KR" altLang="en-US" b="0" dirty="0"/>
              <a:t>참조 모델 </a:t>
            </a:r>
            <a:r>
              <a:rPr lang="en-US" altLang="ko-KR" b="0" dirty="0"/>
              <a:t>7</a:t>
            </a:r>
            <a:r>
              <a:rPr lang="ko-KR" altLang="en-US" b="0" dirty="0"/>
              <a:t>계층을 모두 관찰할 수 있다</a:t>
            </a:r>
            <a:r>
              <a:rPr lang="en-US" altLang="ko-KR" b="0" dirty="0"/>
              <a:t>. </a:t>
            </a:r>
            <a:r>
              <a:rPr lang="ko-KR" altLang="en-US" b="0" dirty="0"/>
              <a:t>하지만 에이전트의 시스템 자원이 충분하고 성능이 좋아야 하며 단독 장비를 구성해야 한다는 부담이 있다</a:t>
            </a:r>
            <a:r>
              <a:rPr lang="en-US" altLang="ko-KR" b="0" dirty="0"/>
              <a:t>. </a:t>
            </a:r>
            <a:r>
              <a:rPr lang="ko-KR" altLang="en-US" b="0" dirty="0"/>
              <a:t>따라서 스위치로 네트워크 구획을 분리하여 스위치의 각 포트에 연결된 허브에 </a:t>
            </a:r>
            <a:r>
              <a:rPr lang="en-US" altLang="ko-KR" b="0" dirty="0"/>
              <a:t>RMON</a:t>
            </a:r>
            <a:r>
              <a:rPr lang="ko-KR" altLang="en-US" b="0" dirty="0"/>
              <a:t>을 탑재하는 방안이 대두되고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140968"/>
            <a:ext cx="34290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04. </a:t>
            </a:r>
            <a:r>
              <a:rPr lang="ko-KR" altLang="en-US" dirty="0" smtClean="0"/>
              <a:t>네트워크 관리 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TCP/IP </a:t>
            </a:r>
            <a:r>
              <a:rPr lang="ko-KR" altLang="en-US" b="0" dirty="0"/>
              <a:t>환경의 네트워크를 처음 사용할 당시에는 주로 </a:t>
            </a:r>
            <a:r>
              <a:rPr lang="en-US" altLang="ko-KR" b="0" dirty="0"/>
              <a:t>ICMP</a:t>
            </a:r>
            <a:r>
              <a:rPr lang="ko-KR" altLang="en-US" b="0" dirty="0"/>
              <a:t>를 이용하여 네트워크 장비 </a:t>
            </a:r>
            <a:r>
              <a:rPr lang="ko-KR" altLang="en-US" b="0" dirty="0" smtClean="0"/>
              <a:t>간의 </a:t>
            </a:r>
            <a:r>
              <a:rPr lang="ko-KR" altLang="en-US" b="0" dirty="0"/>
              <a:t>연결 상태 등을 관리했다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하지만 </a:t>
            </a:r>
            <a:r>
              <a:rPr lang="en-US" altLang="ko-KR" b="0" dirty="0"/>
              <a:t>ICMP</a:t>
            </a:r>
            <a:r>
              <a:rPr lang="ko-KR" altLang="en-US" b="0" dirty="0"/>
              <a:t>는 상대방 호스트의 동작 여부와 응답 시간 측정 등 단순한 기능만 제공하므로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인터넷 </a:t>
            </a:r>
            <a:r>
              <a:rPr lang="ko-KR" altLang="en-US" b="0" dirty="0"/>
              <a:t>사용자가 증가하고 네트워크의 구성이 복잡해지면서 표준화된 새로운 프로토콜의 </a:t>
            </a:r>
            <a:r>
              <a:rPr lang="ko-KR" altLang="en-US" b="0" dirty="0" smtClean="0"/>
              <a:t>필요성이 </a:t>
            </a:r>
            <a:r>
              <a:rPr lang="ko-KR" altLang="en-US" b="0" dirty="0"/>
              <a:t>대두되었다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1980</a:t>
            </a:r>
            <a:r>
              <a:rPr lang="ko-KR" altLang="en-US" b="0" dirty="0"/>
              <a:t>년대 후반 </a:t>
            </a:r>
            <a:r>
              <a:rPr lang="en-US" altLang="ko-KR" b="0" dirty="0"/>
              <a:t>SNMP</a:t>
            </a:r>
            <a:r>
              <a:rPr lang="ko-KR" altLang="en-US" b="0" dirty="0"/>
              <a:t>가 표준 프로토콜로 등장하면서 </a:t>
            </a:r>
            <a:r>
              <a:rPr lang="ko-KR" altLang="en-US" b="0" dirty="0" smtClean="0"/>
              <a:t>대부분의 네트워크 </a:t>
            </a:r>
            <a:r>
              <a:rPr lang="ko-KR" altLang="en-US" b="0" dirty="0"/>
              <a:t>관리 제품이 </a:t>
            </a:r>
            <a:r>
              <a:rPr lang="en-US" altLang="ko-KR" b="0" dirty="0"/>
              <a:t>SNMP</a:t>
            </a:r>
            <a:r>
              <a:rPr lang="ko-KR" altLang="en-US" b="0" dirty="0"/>
              <a:t>를 지원하기 시작했다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네트워크 시스템을 관리하는 프로토콜로는 </a:t>
            </a:r>
            <a:r>
              <a:rPr lang="en-US" altLang="ko-KR" b="0" dirty="0"/>
              <a:t>SNMP, CMIP</a:t>
            </a:r>
            <a:r>
              <a:rPr lang="ko-KR" altLang="en-US" b="0" dirty="0"/>
              <a:t>를 주로 사용하고 있다</a:t>
            </a:r>
            <a:r>
              <a:rPr lang="en-US" altLang="ko-KR" b="0" dirty="0"/>
              <a:t>. SNMP</a:t>
            </a:r>
            <a:r>
              <a:rPr lang="ko-KR" altLang="en-US" b="0" dirty="0" smtClean="0"/>
              <a:t>는 구현하기 </a:t>
            </a:r>
            <a:r>
              <a:rPr lang="ko-KR" altLang="en-US" b="0" dirty="0"/>
              <a:t>쉽고 간편하여 현재 가장 일반적인 네트워크 관리 프로토콜인 반면</a:t>
            </a:r>
            <a:r>
              <a:rPr lang="en-US" altLang="ko-KR" b="0" dirty="0"/>
              <a:t>, CMIP</a:t>
            </a:r>
            <a:r>
              <a:rPr lang="ko-KR" altLang="en-US" b="0" dirty="0"/>
              <a:t>는 </a:t>
            </a:r>
            <a:r>
              <a:rPr lang="ko-KR" altLang="en-US" b="0" dirty="0" smtClean="0"/>
              <a:t>구현이 </a:t>
            </a:r>
            <a:r>
              <a:rPr lang="ko-KR" altLang="en-US" b="0" dirty="0"/>
              <a:t>복잡하고 방대하여 아직 네트워크 관리의 중심에 자리 잡지 못한 실정이다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관리 프로토콜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340768"/>
            <a:ext cx="8208912" cy="5400600"/>
          </a:xfrm>
        </p:spPr>
        <p:txBody>
          <a:bodyPr/>
          <a:lstStyle/>
          <a:p>
            <a:r>
              <a:rPr lang="en-US" altLang="ko-KR" dirty="0" smtClean="0"/>
              <a:t>SNMP(UDP </a:t>
            </a:r>
            <a:r>
              <a:rPr lang="ko-KR" altLang="en-US" dirty="0" smtClean="0"/>
              <a:t>포트 </a:t>
            </a:r>
            <a:r>
              <a:rPr lang="en-US" altLang="ko-KR" dirty="0" smtClean="0"/>
              <a:t>: 161)</a:t>
            </a:r>
          </a:p>
          <a:p>
            <a:pPr lvl="1"/>
            <a:r>
              <a:rPr lang="en-US" altLang="ko-KR" b="0" dirty="0"/>
              <a:t>SNMP</a:t>
            </a:r>
            <a:r>
              <a:rPr lang="ko-KR" altLang="en-US" b="0" dirty="0"/>
              <a:t>는 현재 가장 많이 사용하는 프로토콜로 구현하기 쉽고 간편한 것이 장점이다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관리 시스템과 에이전트의 </a:t>
            </a:r>
            <a:r>
              <a:rPr lang="ko-KR" altLang="en-US" b="0" dirty="0" smtClean="0"/>
              <a:t>분산구조를 </a:t>
            </a:r>
            <a:r>
              <a:rPr lang="ko-KR" altLang="en-US" b="0" dirty="0"/>
              <a:t>사용하여 관리 서비스를 수행한다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SNMP</a:t>
            </a:r>
            <a:r>
              <a:rPr lang="ko-KR" altLang="en-US" b="0" dirty="0"/>
              <a:t>를 사용하려면 </a:t>
            </a:r>
            <a:r>
              <a:rPr lang="en-US" altLang="ko-KR" b="0" dirty="0"/>
              <a:t>SNMP </a:t>
            </a:r>
            <a:r>
              <a:rPr lang="ko-KR" altLang="en-US" b="0" dirty="0"/>
              <a:t>에이전트와 </a:t>
            </a:r>
            <a:r>
              <a:rPr lang="en-US" altLang="ko-KR" b="0" dirty="0"/>
              <a:t>SNMP </a:t>
            </a:r>
            <a:r>
              <a:rPr lang="ko-KR" altLang="en-US" b="0" dirty="0"/>
              <a:t>매니저가 필요하다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관리해야 할 </a:t>
            </a:r>
            <a:r>
              <a:rPr lang="ko-KR" altLang="en-US" b="0" dirty="0" smtClean="0"/>
              <a:t>특정 정보나 </a:t>
            </a:r>
            <a:r>
              <a:rPr lang="ko-KR" altLang="en-US" b="0" dirty="0"/>
              <a:t>자원을 ‘개체’라 하고</a:t>
            </a:r>
            <a:r>
              <a:rPr lang="en-US" altLang="ko-KR" b="0" dirty="0"/>
              <a:t>, </a:t>
            </a:r>
            <a:r>
              <a:rPr lang="ko-KR" altLang="en-US" b="0" dirty="0"/>
              <a:t>이 개체를 모아놓은 집합체를 ‘</a:t>
            </a:r>
            <a:r>
              <a:rPr lang="en-US" altLang="ko-KR" b="0" dirty="0" smtClean="0"/>
              <a:t>MIB’</a:t>
            </a:r>
            <a:r>
              <a:rPr lang="ko-KR" altLang="en-US" b="0" dirty="0" smtClean="0"/>
              <a:t>라 </a:t>
            </a:r>
            <a:r>
              <a:rPr lang="ko-KR" altLang="en-US" b="0" dirty="0"/>
              <a:t>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9" y="3789040"/>
            <a:ext cx="4124870" cy="303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관리 프로토콜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SNMP</a:t>
            </a:r>
            <a:r>
              <a:rPr lang="ko-KR" altLang="en-US" b="0" dirty="0"/>
              <a:t>는 가장 많이 사용하는 네트워크 시스템 관리 프로토콜이지만 </a:t>
            </a:r>
            <a:r>
              <a:rPr lang="en-US" altLang="ko-KR" b="0" dirty="0"/>
              <a:t>IP </a:t>
            </a:r>
            <a:r>
              <a:rPr lang="ko-KR" altLang="en-US" b="0" dirty="0"/>
              <a:t>네트워크에만 </a:t>
            </a:r>
            <a:r>
              <a:rPr lang="ko-KR" altLang="en-US" b="0" dirty="0" smtClean="0"/>
              <a:t>특화되어 </a:t>
            </a:r>
            <a:r>
              <a:rPr lang="ko-KR" altLang="en-US" b="0" dirty="0"/>
              <a:t>있다</a:t>
            </a:r>
            <a:r>
              <a:rPr lang="en-US" altLang="ko-KR" b="0" dirty="0"/>
              <a:t>. </a:t>
            </a:r>
            <a:r>
              <a:rPr lang="ko-KR" altLang="en-US" b="0" dirty="0"/>
              <a:t>따라서 방대한 양의 데이터 정보를 가져오기에는 효율이 떨어지고 보안 기능이 </a:t>
            </a:r>
            <a:r>
              <a:rPr lang="ko-KR" altLang="en-US" b="0" dirty="0" smtClean="0"/>
              <a:t>취약하여 </a:t>
            </a:r>
            <a:r>
              <a:rPr lang="ko-KR" altLang="en-US" b="0" dirty="0"/>
              <a:t>이러한 문제를 해결하기 위해 등장한 프로토콜이 바로 </a:t>
            </a:r>
            <a:r>
              <a:rPr lang="en-US" altLang="ko-KR" b="0" dirty="0"/>
              <a:t>SNMP v2</a:t>
            </a:r>
            <a:r>
              <a:rPr lang="ko-KR" altLang="en-US" b="0" dirty="0"/>
              <a:t>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SNMP v2</a:t>
            </a:r>
            <a:r>
              <a:rPr lang="ko-KR" altLang="en-US" b="0" dirty="0"/>
              <a:t>에서는 분산 관리의 도입과 한 번의 요청으로 여러 데이터 값을 읽어오는 것이 </a:t>
            </a:r>
            <a:r>
              <a:rPr lang="ko-KR" altLang="en-US" b="0" dirty="0" smtClean="0"/>
              <a:t>가능하고</a:t>
            </a:r>
            <a:r>
              <a:rPr lang="en-US" altLang="ko-KR" b="0" dirty="0"/>
              <a:t>, SNMP v1</a:t>
            </a:r>
            <a:r>
              <a:rPr lang="ko-KR" altLang="en-US" b="0" dirty="0"/>
              <a:t>의 가장 큰 문제였던 보안 기능도 향상되었다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645024"/>
            <a:ext cx="5905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 </a:t>
            </a:r>
            <a:r>
              <a:rPr lang="ko-KR" altLang="en-US" dirty="0"/>
              <a:t>네트워크 관리 </a:t>
            </a:r>
            <a:r>
              <a:rPr lang="ko-KR" altLang="en-US" dirty="0" smtClean="0"/>
              <a:t>프로토콜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 smtClean="0"/>
              <a:t>CMIP(TCP)</a:t>
            </a:r>
          </a:p>
          <a:p>
            <a:pPr lvl="1"/>
            <a:r>
              <a:rPr lang="en-US" altLang="ko-KR" b="0" dirty="0"/>
              <a:t>CMIS</a:t>
            </a:r>
            <a:r>
              <a:rPr lang="ko-KR" altLang="en-US" b="0" dirty="0"/>
              <a:t>는 네트워크를 관리하기 위해 각 네트워크 구성 요소로 제공하는 일반적인 서비스를 </a:t>
            </a:r>
            <a:r>
              <a:rPr lang="ko-KR" altLang="en-US" b="0" dirty="0" smtClean="0"/>
              <a:t>정의하며</a:t>
            </a:r>
            <a:r>
              <a:rPr lang="en-US" altLang="ko-KR" b="0" dirty="0"/>
              <a:t>, CMIP</a:t>
            </a:r>
            <a:r>
              <a:rPr lang="ko-KR" altLang="en-US" b="0" dirty="0"/>
              <a:t>는 이러한 </a:t>
            </a:r>
            <a:r>
              <a:rPr lang="en-US" altLang="ko-KR" b="0" dirty="0"/>
              <a:t>CMIS </a:t>
            </a:r>
            <a:r>
              <a:rPr lang="ko-KR" altLang="en-US" b="0" dirty="0"/>
              <a:t>서비스를 구현하는 프로토콜이다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시스템 관리를 수행하는 응용 </a:t>
            </a:r>
            <a:r>
              <a:rPr lang="ko-KR" altLang="en-US" b="0" dirty="0" smtClean="0"/>
              <a:t>프로그램을 </a:t>
            </a:r>
            <a:r>
              <a:rPr lang="ko-KR" altLang="en-US" b="0" dirty="0"/>
              <a:t>‘</a:t>
            </a:r>
            <a:r>
              <a:rPr lang="en-US" altLang="ko-KR" b="0" dirty="0"/>
              <a:t>CMISE’</a:t>
            </a:r>
            <a:r>
              <a:rPr lang="ko-KR" altLang="en-US" b="0" dirty="0"/>
              <a:t>라고 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CMIP</a:t>
            </a:r>
            <a:r>
              <a:rPr lang="ko-KR" altLang="en-US" b="0" dirty="0"/>
              <a:t>는 인증</a:t>
            </a:r>
            <a:r>
              <a:rPr lang="en-US" altLang="ko-KR" b="0" dirty="0"/>
              <a:t>, </a:t>
            </a:r>
            <a:r>
              <a:rPr lang="ko-KR" altLang="en-US" b="0" dirty="0"/>
              <a:t>접근 제어</a:t>
            </a:r>
            <a:r>
              <a:rPr lang="en-US" altLang="ko-KR" b="0" dirty="0"/>
              <a:t>, </a:t>
            </a:r>
            <a:r>
              <a:rPr lang="ko-KR" altLang="en-US" b="0" dirty="0"/>
              <a:t>보안 로그 등 네트워크 관리 정보에 보안 체계를 갖춘 </a:t>
            </a:r>
            <a:r>
              <a:rPr lang="ko-KR" altLang="en-US" b="0" dirty="0" smtClean="0"/>
              <a:t>프로토콜이다</a:t>
            </a:r>
            <a:r>
              <a:rPr lang="en-US" altLang="ko-KR" b="0" dirty="0"/>
              <a:t>. </a:t>
            </a:r>
            <a:r>
              <a:rPr lang="ko-KR" altLang="en-US" b="0" dirty="0"/>
              <a:t>이러한 특성 때문에 </a:t>
            </a:r>
            <a:r>
              <a:rPr lang="en-US" altLang="ko-KR" b="0" dirty="0"/>
              <a:t>SNMP</a:t>
            </a:r>
            <a:r>
              <a:rPr lang="ko-KR" altLang="en-US" b="0" dirty="0"/>
              <a:t>를 채택한 관리 시스템보다 안정성이 뛰어나다고 할 수 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관리대상에서 </a:t>
            </a:r>
            <a:r>
              <a:rPr lang="ko-KR" altLang="en-US" b="0" dirty="0"/>
              <a:t>장애가 발생하면 그 내역을 </a:t>
            </a:r>
            <a:r>
              <a:rPr lang="en-US" altLang="ko-KR" b="0" dirty="0"/>
              <a:t>CMIP</a:t>
            </a:r>
            <a:r>
              <a:rPr lang="ko-KR" altLang="en-US" b="0" dirty="0"/>
              <a:t>의 서비스 중 하나인 이벤트 리포트 기능을 </a:t>
            </a:r>
            <a:r>
              <a:rPr lang="ko-KR" altLang="en-US" b="0" dirty="0" smtClean="0"/>
              <a:t>이용하여 </a:t>
            </a:r>
            <a:r>
              <a:rPr lang="ko-KR" altLang="en-US" b="0" dirty="0"/>
              <a:t>전송하면 된다</a:t>
            </a:r>
            <a:r>
              <a:rPr lang="en-US" altLang="ko-KR" b="0" dirty="0"/>
              <a:t>. </a:t>
            </a:r>
            <a:r>
              <a:rPr lang="ko-KR" altLang="en-US" b="0" dirty="0"/>
              <a:t>따라서 </a:t>
            </a:r>
            <a:r>
              <a:rPr lang="en-US" altLang="ko-KR" b="0" dirty="0"/>
              <a:t>CMIP</a:t>
            </a:r>
            <a:r>
              <a:rPr lang="ko-KR" altLang="en-US" b="0" dirty="0"/>
              <a:t>를 채택하면 </a:t>
            </a:r>
            <a:r>
              <a:rPr lang="en-US" altLang="ko-KR" b="0" dirty="0"/>
              <a:t>SNMP</a:t>
            </a:r>
            <a:r>
              <a:rPr lang="ko-KR" altLang="en-US" b="0" dirty="0"/>
              <a:t>보다 더 능률적으로 네트워크를 </a:t>
            </a:r>
            <a:r>
              <a:rPr lang="ko-KR" altLang="en-US" b="0" dirty="0" smtClean="0"/>
              <a:t>관리할 수 </a:t>
            </a:r>
            <a:r>
              <a:rPr lang="ko-KR" altLang="en-US" b="0" dirty="0"/>
              <a:t>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CMIP</a:t>
            </a:r>
            <a:r>
              <a:rPr lang="ko-KR" altLang="en-US" b="0" dirty="0"/>
              <a:t>를 사용하면 관리 정보가 </a:t>
            </a:r>
            <a:r>
              <a:rPr lang="ko-KR" altLang="en-US" b="0" dirty="0" smtClean="0"/>
              <a:t>손실되지 </a:t>
            </a:r>
            <a:r>
              <a:rPr lang="ko-KR" altLang="en-US" b="0" dirty="0"/>
              <a:t>않는다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en-US" altLang="ko-KR" b="0" dirty="0"/>
              <a:t>CMIP</a:t>
            </a:r>
            <a:r>
              <a:rPr lang="ko-KR" altLang="en-US" b="0" dirty="0"/>
              <a:t>는 </a:t>
            </a:r>
            <a:r>
              <a:rPr lang="en-US" altLang="ko-KR" b="0" dirty="0"/>
              <a:t>SNMP</a:t>
            </a:r>
            <a:r>
              <a:rPr lang="ko-KR" altLang="en-US" b="0" dirty="0"/>
              <a:t>보다 기능이 많고 </a:t>
            </a:r>
            <a:r>
              <a:rPr lang="en-US" altLang="ko-KR" b="0" dirty="0"/>
              <a:t>OSI </a:t>
            </a:r>
            <a:r>
              <a:rPr lang="ko-KR" altLang="en-US" b="0" dirty="0"/>
              <a:t>참조 모델 </a:t>
            </a:r>
            <a:r>
              <a:rPr lang="en-US" altLang="ko-KR" b="0" dirty="0"/>
              <a:t>7</a:t>
            </a:r>
            <a:r>
              <a:rPr lang="ko-KR" altLang="en-US" b="0" dirty="0"/>
              <a:t>계층의 통신 프로토콜에서 동작하기 때문에 프로세스 자체가 무거울 뿐만 아니라 시스템 자원도 많이 소모한다</a:t>
            </a:r>
            <a:r>
              <a:rPr lang="en-US" altLang="ko-KR" b="0" dirty="0"/>
              <a:t>. </a:t>
            </a:r>
            <a:r>
              <a:rPr lang="ko-KR" altLang="en-US" b="0" dirty="0"/>
              <a:t>게다가 비용이 많이 들고 구현하기도 어렵기 때문에 아직까지는 </a:t>
            </a:r>
            <a:r>
              <a:rPr lang="en-US" altLang="ko-KR" b="0" dirty="0"/>
              <a:t>SNMP</a:t>
            </a:r>
            <a:r>
              <a:rPr lang="ko-KR" altLang="en-US" b="0" dirty="0"/>
              <a:t>를 대체하지 못하고 있는 실정이다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05. </a:t>
            </a:r>
            <a:r>
              <a:rPr lang="ko-KR" altLang="en-US" dirty="0" smtClean="0"/>
              <a:t>네트워크 관리 명령어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b="0" dirty="0"/>
              <a:t>네트워크 관리 명령어를 사용하여 네트워크 상태를 모니터링하고 네트워크 문제를 진단할 </a:t>
            </a:r>
            <a:r>
              <a:rPr lang="ko-KR" altLang="en-US" b="0" dirty="0" smtClean="0"/>
              <a:t>수 있다</a:t>
            </a:r>
            <a:r>
              <a:rPr lang="en-US" altLang="ko-KR" b="0" dirty="0"/>
              <a:t>. [</a:t>
            </a:r>
            <a:r>
              <a:rPr lang="ko-KR" altLang="en-US" b="0" dirty="0"/>
              <a:t>시작</a:t>
            </a:r>
            <a:r>
              <a:rPr lang="en-US" altLang="ko-KR" b="0" dirty="0"/>
              <a:t>] </a:t>
            </a:r>
            <a:r>
              <a:rPr lang="ko-KR" altLang="en-US" b="0" dirty="0"/>
              <a:t>메뉴의 검색 화면에서 ‘</a:t>
            </a:r>
            <a:r>
              <a:rPr lang="en-US" altLang="ko-KR" b="0" dirty="0"/>
              <a:t>cmd’</a:t>
            </a:r>
            <a:r>
              <a:rPr lang="ko-KR" altLang="en-US" b="0" dirty="0"/>
              <a:t>를 입력하면 명령 프롬프트 창이 </a:t>
            </a:r>
            <a:r>
              <a:rPr lang="ko-KR" altLang="en-US" b="0" dirty="0" smtClean="0"/>
              <a:t>나타난다</a:t>
            </a:r>
            <a:r>
              <a:rPr lang="en-US" altLang="ko-KR" b="0" dirty="0" smtClean="0"/>
              <a:t>.</a:t>
            </a:r>
            <a:endParaRPr lang="en-US" altLang="ko-KR" b="0" dirty="0" smtClean="0"/>
          </a:p>
          <a:p>
            <a:pPr lvl="1"/>
            <a:r>
              <a:rPr lang="en-US" altLang="ko-KR" dirty="0"/>
              <a:t>nbtstat - A</a:t>
            </a:r>
          </a:p>
          <a:p>
            <a:pPr lvl="3"/>
            <a:r>
              <a:rPr lang="ko-KR" altLang="en-US" dirty="0"/>
              <a:t>컴퓨터를 사용하다 보면 가끔 </a:t>
            </a:r>
            <a:r>
              <a:rPr lang="en-US" altLang="ko-KR" dirty="0"/>
              <a:t>IP </a:t>
            </a:r>
            <a:r>
              <a:rPr lang="ko-KR" altLang="en-US" dirty="0"/>
              <a:t>주소가 충돌했다는 경고 메시지가 나타나곤 한다</a:t>
            </a:r>
            <a:r>
              <a:rPr lang="en-US" altLang="ko-KR" dirty="0"/>
              <a:t>. </a:t>
            </a:r>
            <a:r>
              <a:rPr lang="en-US" altLang="ko-KR" dirty="0" smtClean="0"/>
              <a:t>DHCP</a:t>
            </a:r>
            <a:r>
              <a:rPr lang="ko-KR" altLang="en-US" dirty="0" smtClean="0"/>
              <a:t>를 </a:t>
            </a:r>
            <a:r>
              <a:rPr lang="ko-KR" altLang="en-US" dirty="0"/>
              <a:t>사용하여 </a:t>
            </a:r>
            <a:r>
              <a:rPr lang="en-US" altLang="ko-KR" dirty="0"/>
              <a:t>IP </a:t>
            </a:r>
            <a:r>
              <a:rPr lang="ko-KR" altLang="en-US" dirty="0"/>
              <a:t>주소를 관리하는 곳</a:t>
            </a:r>
            <a:r>
              <a:rPr lang="en-US" altLang="ko-KR" dirty="0"/>
              <a:t>(</a:t>
            </a:r>
            <a:r>
              <a:rPr lang="ko-KR" altLang="en-US" dirty="0"/>
              <a:t>가정</a:t>
            </a:r>
            <a:r>
              <a:rPr lang="en-US" altLang="ko-KR" dirty="0"/>
              <a:t>)</a:t>
            </a:r>
            <a:r>
              <a:rPr lang="ko-KR" altLang="en-US" dirty="0"/>
              <a:t>에서는 잘 발생하지 않지만</a:t>
            </a:r>
            <a:r>
              <a:rPr lang="en-US" altLang="ko-KR" dirty="0"/>
              <a:t>, </a:t>
            </a:r>
            <a:r>
              <a:rPr lang="ko-KR" altLang="en-US" dirty="0"/>
              <a:t>네트워크 </a:t>
            </a:r>
            <a:r>
              <a:rPr lang="ko-KR" altLang="en-US" dirty="0" smtClean="0"/>
              <a:t>관리자가 수동으로 </a:t>
            </a:r>
            <a:r>
              <a:rPr lang="ko-KR" altLang="en-US" dirty="0"/>
              <a:t>고정 </a:t>
            </a:r>
            <a:r>
              <a:rPr lang="en-US" altLang="ko-KR" dirty="0"/>
              <a:t>IP </a:t>
            </a:r>
            <a:r>
              <a:rPr lang="ko-KR" altLang="en-US" dirty="0"/>
              <a:t>주소를 설정하는 네트워크 환경</a:t>
            </a:r>
            <a:r>
              <a:rPr lang="en-US" altLang="ko-KR" dirty="0"/>
              <a:t>(</a:t>
            </a:r>
            <a:r>
              <a:rPr lang="ko-KR" altLang="en-US" dirty="0"/>
              <a:t>학교</a:t>
            </a:r>
            <a:r>
              <a:rPr lang="en-US" altLang="ko-KR" dirty="0"/>
              <a:t>)</a:t>
            </a:r>
            <a:r>
              <a:rPr lang="ko-KR" altLang="en-US" dirty="0"/>
              <a:t>에서는 하나의 </a:t>
            </a:r>
            <a:r>
              <a:rPr lang="en-US" altLang="ko-KR" dirty="0"/>
              <a:t>IP </a:t>
            </a:r>
            <a:r>
              <a:rPr lang="ko-KR" altLang="en-US" dirty="0"/>
              <a:t>주소를 </a:t>
            </a:r>
            <a:r>
              <a:rPr lang="ko-KR" altLang="en-US" dirty="0" smtClean="0"/>
              <a:t>컴퓨터 두 </a:t>
            </a:r>
            <a:r>
              <a:rPr lang="ko-KR" altLang="en-US" dirty="0"/>
              <a:t>대에 입력하면 충돌 메시지가 발생한다</a:t>
            </a:r>
            <a:r>
              <a:rPr lang="en-US" altLang="ko-KR" dirty="0" smtClean="0"/>
              <a:t>. </a:t>
            </a:r>
          </a:p>
          <a:p>
            <a:pPr lvl="3"/>
            <a:r>
              <a:rPr lang="ko-KR" altLang="en-US" dirty="0" smtClean="0"/>
              <a:t>이럴 </a:t>
            </a:r>
            <a:r>
              <a:rPr lang="ko-KR" altLang="en-US" dirty="0"/>
              <a:t>때 </a:t>
            </a:r>
            <a:r>
              <a:rPr lang="en-US" altLang="ko-KR" dirty="0"/>
              <a:t>nbtstat –A</a:t>
            </a:r>
            <a:r>
              <a:rPr lang="ko-KR" altLang="en-US" dirty="0"/>
              <a:t>는 충돌하는 컴퓨터를 찾아준다</a:t>
            </a:r>
            <a:r>
              <a:rPr lang="en-US" altLang="ko-KR" dirty="0"/>
              <a:t>. IP </a:t>
            </a:r>
            <a:r>
              <a:rPr lang="ko-KR" altLang="en-US" dirty="0"/>
              <a:t>주소 충돌 메시지가 나타나면 </a:t>
            </a:r>
            <a:r>
              <a:rPr lang="ko-KR" altLang="en-US" dirty="0" smtClean="0"/>
              <a:t>컴퓨터를 </a:t>
            </a:r>
            <a:r>
              <a:rPr lang="ko-KR" altLang="en-US" dirty="0"/>
              <a:t>종료한 후 다른 컴퓨터에서 </a:t>
            </a:r>
            <a:r>
              <a:rPr lang="en-US" altLang="ko-KR" dirty="0"/>
              <a:t>nbtstat </a:t>
            </a:r>
            <a:r>
              <a:rPr lang="ko-KR" altLang="en-US" dirty="0"/>
              <a:t>명령어로 중복된 </a:t>
            </a:r>
            <a:r>
              <a:rPr lang="en-US" altLang="ko-KR" dirty="0"/>
              <a:t>IP </a:t>
            </a:r>
            <a:r>
              <a:rPr lang="ko-KR" altLang="en-US" dirty="0"/>
              <a:t>주소를 사용하는 </a:t>
            </a:r>
            <a:r>
              <a:rPr lang="ko-KR" altLang="en-US" dirty="0" smtClean="0"/>
              <a:t>컴퓨터의 이름을 </a:t>
            </a:r>
            <a:r>
              <a:rPr lang="ko-KR" altLang="en-US" dirty="0"/>
              <a:t>확인하고</a:t>
            </a:r>
            <a:r>
              <a:rPr lang="en-US" altLang="ko-KR" dirty="0"/>
              <a:t>(nbtstat -A </a:t>
            </a:r>
            <a:r>
              <a:rPr lang="ko-KR" altLang="en-US" dirty="0"/>
              <a:t>중복된 </a:t>
            </a:r>
            <a:r>
              <a:rPr lang="en-US" altLang="ko-KR" dirty="0"/>
              <a:t>IP </a:t>
            </a:r>
            <a:r>
              <a:rPr lang="ko-KR" altLang="en-US" dirty="0"/>
              <a:t>주소</a:t>
            </a:r>
            <a:r>
              <a:rPr lang="en-US" altLang="ko-KR" dirty="0"/>
              <a:t>) </a:t>
            </a:r>
            <a:r>
              <a:rPr lang="ko-KR" altLang="en-US" dirty="0"/>
              <a:t>충돌하는 컴퓨터의 </a:t>
            </a:r>
            <a:r>
              <a:rPr lang="en-US" altLang="ko-KR" dirty="0"/>
              <a:t>IP </a:t>
            </a:r>
            <a:r>
              <a:rPr lang="ko-KR" altLang="en-US" dirty="0"/>
              <a:t>주소를 바꾸면 된다</a:t>
            </a:r>
            <a:r>
              <a:rPr lang="en-US" altLang="ko-KR" dirty="0" smtClean="0"/>
              <a:t>. nbtstat </a:t>
            </a:r>
            <a:r>
              <a:rPr lang="en-US" altLang="ko-KR" dirty="0"/>
              <a:t>-n </a:t>
            </a:r>
            <a:r>
              <a:rPr lang="ko-KR" altLang="en-US" dirty="0"/>
              <a:t>명령어를 입력하면 </a:t>
            </a:r>
            <a:r>
              <a:rPr lang="en-US" altLang="ko-KR" dirty="0"/>
              <a:t>NetBIOS</a:t>
            </a:r>
            <a:r>
              <a:rPr lang="ko-KR" altLang="en-US" dirty="0"/>
              <a:t>가 사용하는 통계 및 이름 정보를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638" y="4581128"/>
            <a:ext cx="42767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netstat</a:t>
            </a:r>
          </a:p>
          <a:p>
            <a:pPr lvl="3"/>
            <a:r>
              <a:rPr lang="ko-KR" altLang="en-US" dirty="0"/>
              <a:t>시스템에서 </a:t>
            </a:r>
            <a:r>
              <a:rPr lang="en-US" altLang="ko-KR" dirty="0"/>
              <a:t>TCP </a:t>
            </a:r>
            <a:r>
              <a:rPr lang="ko-KR" altLang="en-US" dirty="0"/>
              <a:t>전송 프로토콜의 상태를 보여주는 명령어이다</a:t>
            </a:r>
            <a:r>
              <a:rPr lang="en-US" altLang="ko-KR" dirty="0"/>
              <a:t>. </a:t>
            </a:r>
            <a:r>
              <a:rPr lang="ko-KR" altLang="en-US" dirty="0"/>
              <a:t>네트워크에서 현재 </a:t>
            </a:r>
            <a:r>
              <a:rPr lang="ko-KR" altLang="en-US" dirty="0" smtClean="0"/>
              <a:t>열려 있는 </a:t>
            </a:r>
            <a:r>
              <a:rPr lang="ko-KR" altLang="en-US" dirty="0"/>
              <a:t>포트를 모두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94620"/>
            <a:ext cx="52006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netstat </a:t>
            </a:r>
            <a:r>
              <a:rPr lang="en-US" altLang="ko-KR" dirty="0"/>
              <a:t>- p</a:t>
            </a:r>
          </a:p>
          <a:p>
            <a:pPr lvl="3"/>
            <a:r>
              <a:rPr lang="ko-KR" altLang="en-US" dirty="0"/>
              <a:t>특정 전송 프로토콜의 상태를 보여주는 명령어이다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75" y="2492499"/>
            <a:ext cx="49434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netstat - an</a:t>
            </a:r>
          </a:p>
          <a:p>
            <a:pPr lvl="3"/>
            <a:r>
              <a:rPr lang="ko-KR" altLang="en-US" dirty="0"/>
              <a:t>컴퓨터에 트로이 목마 등 백도어 해킹 프로그램 등이 설치되어 정보를 빼내지는 않는지 확인할 수 있다</a:t>
            </a:r>
            <a:r>
              <a:rPr lang="en-US" altLang="ko-KR" dirty="0"/>
              <a:t>. -an </a:t>
            </a:r>
            <a:r>
              <a:rPr lang="ko-KR" altLang="en-US" dirty="0"/>
              <a:t>옵션은 주소와 포트 번호를 숫자 형식으로 표시한다</a:t>
            </a:r>
            <a:r>
              <a:rPr lang="en-US" altLang="ko-KR" dirty="0"/>
              <a:t>. netstat -an</a:t>
            </a:r>
            <a:r>
              <a:rPr lang="ko-KR" altLang="en-US" dirty="0"/>
              <a:t>은 현재 서비스를 대기하고 있는 ‘ </a:t>
            </a:r>
            <a:r>
              <a:rPr lang="en-US" altLang="ko-KR" dirty="0"/>
              <a:t>LISTENING </a:t>
            </a:r>
            <a:r>
              <a:rPr lang="ko-KR" altLang="en-US" dirty="0"/>
              <a:t>정보’와 </a:t>
            </a:r>
            <a:r>
              <a:rPr lang="en-US" altLang="ko-KR" dirty="0"/>
              <a:t>TCP </a:t>
            </a:r>
            <a:r>
              <a:rPr lang="ko-KR" altLang="en-US" dirty="0"/>
              <a:t>통신을 하는 ‘</a:t>
            </a:r>
            <a:r>
              <a:rPr lang="en-US" altLang="ko-KR" dirty="0"/>
              <a:t>ACTIVE </a:t>
            </a:r>
            <a:r>
              <a:rPr lang="ko-KR" altLang="en-US" dirty="0"/>
              <a:t>서비스’의 연결 상태를 도메인 정보 없이 보여준다</a:t>
            </a:r>
            <a:r>
              <a:rPr lang="en-US" altLang="ko-KR" dirty="0" smtClean="0"/>
              <a:t>.</a:t>
            </a:r>
          </a:p>
          <a:p>
            <a:pPr lvl="3"/>
            <a:r>
              <a:rPr lang="en-US" altLang="ko-KR" dirty="0" smtClean="0"/>
              <a:t>ESTABLISHED</a:t>
            </a:r>
            <a:r>
              <a:rPr lang="ko-KR" altLang="en-US" dirty="0"/>
              <a:t>는 다른 컴퓨터와 연결된 상태를</a:t>
            </a:r>
            <a:r>
              <a:rPr lang="en-US" altLang="ko-KR" dirty="0"/>
              <a:t>, CLOSE_WAIT</a:t>
            </a:r>
            <a:r>
              <a:rPr lang="ko-KR" altLang="en-US" dirty="0"/>
              <a:t>는 연결이 종료된 상태를</a:t>
            </a:r>
            <a:r>
              <a:rPr lang="en-US" altLang="ko-KR" dirty="0"/>
              <a:t>, TIME_WAIT</a:t>
            </a:r>
            <a:r>
              <a:rPr lang="ko-KR" altLang="en-US" dirty="0"/>
              <a:t>는 연결은 종료되었지만 소켓은 열어놓은 상태를 나타낸다</a:t>
            </a:r>
            <a:r>
              <a:rPr lang="en-US" altLang="ko-KR" dirty="0"/>
              <a:t>. </a:t>
            </a:r>
            <a:r>
              <a:rPr lang="ko-KR" altLang="en-US" dirty="0"/>
              <a:t>컴퓨터의 사용 포트를 확인하여 불필요한 포트가 열려 있다면 외부에서 해킹 중인지 의심해보아야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176464" cy="3515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netstat - e 5</a:t>
            </a:r>
          </a:p>
          <a:p>
            <a:pPr lvl="3"/>
            <a:r>
              <a:rPr lang="ko-KR" altLang="en-US" dirty="0"/>
              <a:t>윈도우의 </a:t>
            </a:r>
            <a:r>
              <a:rPr lang="en-US" altLang="ko-KR" dirty="0"/>
              <a:t>NetBIOS</a:t>
            </a:r>
            <a:r>
              <a:rPr lang="ko-KR" altLang="en-US" dirty="0"/>
              <a:t>는 </a:t>
            </a:r>
            <a:r>
              <a:rPr lang="en-US" altLang="ko-KR" dirty="0"/>
              <a:t>TCP </a:t>
            </a:r>
            <a:r>
              <a:rPr lang="ko-KR" altLang="en-US" dirty="0"/>
              <a:t>포트 </a:t>
            </a:r>
            <a:r>
              <a:rPr lang="en-US" altLang="ko-KR" dirty="0"/>
              <a:t>139</a:t>
            </a:r>
            <a:r>
              <a:rPr lang="ko-KR" altLang="en-US" dirty="0"/>
              <a:t>를 이용하여 다양한 정보를 넘겨주는 </a:t>
            </a:r>
            <a:r>
              <a:rPr lang="en-US" altLang="ko-KR" dirty="0"/>
              <a:t>API</a:t>
            </a:r>
            <a:r>
              <a:rPr lang="ko-KR" altLang="en-US" dirty="0"/>
              <a:t>가 있어 </a:t>
            </a:r>
            <a:r>
              <a:rPr lang="ko-KR" altLang="en-US" dirty="0" smtClean="0"/>
              <a:t>보안에 </a:t>
            </a:r>
            <a:r>
              <a:rPr lang="ko-KR" altLang="en-US" dirty="0"/>
              <a:t>취약하며</a:t>
            </a:r>
            <a:r>
              <a:rPr lang="en-US" altLang="ko-KR" dirty="0"/>
              <a:t>, </a:t>
            </a:r>
            <a:r>
              <a:rPr lang="ko-KR" altLang="en-US" dirty="0"/>
              <a:t>인증되지 않은 사용자가 </a:t>
            </a:r>
            <a:r>
              <a:rPr lang="en-US" altLang="ko-KR" dirty="0"/>
              <a:t>ID</a:t>
            </a:r>
            <a:r>
              <a:rPr lang="ko-KR" altLang="en-US" dirty="0"/>
              <a:t>나 패스워드 인증 없이도 원격 컴퓨터의 </a:t>
            </a:r>
            <a:r>
              <a:rPr lang="ko-KR" altLang="en-US" dirty="0" smtClean="0"/>
              <a:t>정보를 가져갈 </a:t>
            </a:r>
            <a:r>
              <a:rPr lang="ko-KR" altLang="en-US" dirty="0"/>
              <a:t>수 있다</a:t>
            </a:r>
            <a:r>
              <a:rPr lang="en-US" altLang="ko-KR" dirty="0"/>
              <a:t>. </a:t>
            </a:r>
            <a:r>
              <a:rPr lang="ko-KR" altLang="en-US" dirty="0"/>
              <a:t>또한 악성 코드</a:t>
            </a:r>
            <a:r>
              <a:rPr lang="en-US" altLang="ko-KR" dirty="0"/>
              <a:t>, </a:t>
            </a:r>
            <a:r>
              <a:rPr lang="ko-KR" altLang="en-US" dirty="0"/>
              <a:t>케이블 불량</a:t>
            </a:r>
            <a:r>
              <a:rPr lang="en-US" altLang="ko-KR" dirty="0"/>
              <a:t>, </a:t>
            </a:r>
            <a:r>
              <a:rPr lang="ko-KR" altLang="en-US" dirty="0"/>
              <a:t>허브의 포트 불량 등으로 송수신 속도가 </a:t>
            </a:r>
            <a:r>
              <a:rPr lang="ko-KR" altLang="en-US" dirty="0" smtClean="0"/>
              <a:t>느릴 </a:t>
            </a:r>
            <a:r>
              <a:rPr lang="ko-KR" altLang="en-US" dirty="0"/>
              <a:t>때 </a:t>
            </a:r>
            <a:r>
              <a:rPr lang="en-US" altLang="ko-KR" dirty="0"/>
              <a:t>5</a:t>
            </a:r>
            <a:r>
              <a:rPr lang="ko-KR" altLang="en-US" dirty="0"/>
              <a:t>초 주기로 이더넷 인터페이스의 데이터 송수신을 계속 표시하여 악성 코드나 </a:t>
            </a:r>
            <a:r>
              <a:rPr lang="ko-KR" altLang="en-US" dirty="0" smtClean="0"/>
              <a:t>기타 바이러스 </a:t>
            </a:r>
            <a:r>
              <a:rPr lang="ko-KR" altLang="en-US" dirty="0"/>
              <a:t>때문에 트래픽이 증가하지는 않는지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68960"/>
            <a:ext cx="454342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0" dirty="0"/>
              <a:t>네트워크 관리의 개념과 필요성을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네트워크 </a:t>
            </a:r>
            <a:r>
              <a:rPr lang="ko-KR" altLang="en-US" b="0" dirty="0"/>
              <a:t>관리 기능의 종류를 파악한다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네트워크 </a:t>
            </a:r>
            <a:r>
              <a:rPr lang="ko-KR" altLang="en-US" b="0" dirty="0"/>
              <a:t>분석 도구를 이해한다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네트워크 </a:t>
            </a:r>
            <a:r>
              <a:rPr lang="ko-KR" altLang="en-US" b="0" dirty="0"/>
              <a:t>관리 프로토콜의 종류와 특징을 파악한다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네트워크 </a:t>
            </a:r>
            <a:r>
              <a:rPr lang="ko-KR" altLang="en-US" b="0" dirty="0"/>
              <a:t>관리 명령어를 익힌다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와이어샤크를 </a:t>
            </a:r>
            <a:r>
              <a:rPr lang="ko-KR" altLang="en-US" b="0" dirty="0"/>
              <a:t>통해 패킷을 분석한다</a:t>
            </a:r>
          </a:p>
        </p:txBody>
      </p:sp>
    </p:spTree>
    <p:extLst>
      <p:ext uri="{BB962C8B-B14F-4D97-AF65-F5344CB8AC3E}">
        <p14:creationId xmlns:p14="http://schemas.microsoft.com/office/powerpoint/2010/main" val="26286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netstat - r</a:t>
            </a:r>
          </a:p>
          <a:p>
            <a:pPr lvl="3"/>
            <a:r>
              <a:rPr lang="ko-KR" altLang="en-US" dirty="0"/>
              <a:t>로컬 호스트의 라우팅 테이블을 보여주는 명령어이다</a:t>
            </a:r>
            <a:r>
              <a:rPr lang="en-US" altLang="ko-KR" dirty="0"/>
              <a:t>. </a:t>
            </a:r>
            <a:r>
              <a:rPr lang="ko-KR" altLang="en-US" dirty="0"/>
              <a:t>라우팅 테이블을 통해 호스트의 알려진 모든 경로 상태를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4793133" cy="439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netstat - s</a:t>
            </a:r>
          </a:p>
          <a:p>
            <a:pPr lvl="3"/>
            <a:r>
              <a:rPr lang="en-US" altLang="ko-KR" dirty="0"/>
              <a:t>IP, ICMP, TCP, UDP</a:t>
            </a:r>
            <a:r>
              <a:rPr lang="ko-KR" altLang="en-US" dirty="0"/>
              <a:t>에 대한 프로토콜 통계를 보여주는 명령어이다</a:t>
            </a:r>
            <a:r>
              <a:rPr lang="en-US" altLang="ko-KR" dirty="0"/>
              <a:t>. </a:t>
            </a:r>
            <a:r>
              <a:rPr lang="ko-KR" altLang="en-US" dirty="0"/>
              <a:t>통계를 이용하여 프로토콜에 문제가 있는 영역을 확인할 수 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/>
              <a:t>ICMP</a:t>
            </a:r>
            <a:r>
              <a:rPr lang="ko-KR" altLang="en-US" dirty="0"/>
              <a:t>의 통계 정보를 통해 </a:t>
            </a:r>
            <a:r>
              <a:rPr lang="en-US" altLang="ko-KR" dirty="0"/>
              <a:t>ICMP </a:t>
            </a:r>
            <a:r>
              <a:rPr lang="ko-KR" altLang="en-US" dirty="0"/>
              <a:t>프로토콜에서 오류가 발견된 위치를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34419"/>
            <a:ext cx="479805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985" y="1628800"/>
            <a:ext cx="506730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netstat </a:t>
            </a:r>
            <a:r>
              <a:rPr lang="en-US" altLang="ko-KR" dirty="0"/>
              <a:t>- e</a:t>
            </a:r>
          </a:p>
          <a:p>
            <a:pPr lvl="3"/>
            <a:r>
              <a:rPr lang="ko-KR" altLang="en-US" dirty="0"/>
              <a:t>컴퓨터의 송수신 패킷 관련 정보를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3" y="2780928"/>
            <a:ext cx="50768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netstat </a:t>
            </a:r>
            <a:r>
              <a:rPr lang="en-US" altLang="ko-KR" dirty="0"/>
              <a:t>- f</a:t>
            </a:r>
          </a:p>
          <a:p>
            <a:pPr lvl="3"/>
            <a:r>
              <a:rPr lang="ko-KR" altLang="en-US" dirty="0"/>
              <a:t>특정 주소 그룹의 패킷 전송과 관련된 통계를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852936"/>
            <a:ext cx="50101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1196752"/>
            <a:ext cx="8280920" cy="5400600"/>
          </a:xfrm>
        </p:spPr>
        <p:txBody>
          <a:bodyPr/>
          <a:lstStyle/>
          <a:p>
            <a:pPr lvl="1"/>
            <a:r>
              <a:rPr lang="en-US" altLang="ko-KR" dirty="0"/>
              <a:t>ping </a:t>
            </a:r>
            <a:r>
              <a:rPr lang="ko-KR" altLang="en-US" dirty="0"/>
              <a:t>사이트 주소</a:t>
            </a:r>
          </a:p>
          <a:p>
            <a:pPr lvl="3"/>
            <a:r>
              <a:rPr lang="en-US" altLang="ko-KR" dirty="0"/>
              <a:t>ping</a:t>
            </a:r>
            <a:r>
              <a:rPr lang="ko-KR" altLang="en-US" dirty="0"/>
              <a:t>은 원격의 호스트 컴퓨터</a:t>
            </a:r>
            <a:r>
              <a:rPr lang="en-US" altLang="ko-KR" dirty="0"/>
              <a:t>, </a:t>
            </a:r>
            <a:r>
              <a:rPr lang="ko-KR" altLang="en-US" dirty="0"/>
              <a:t>서버 장비</a:t>
            </a:r>
            <a:r>
              <a:rPr lang="en-US" altLang="ko-KR" dirty="0"/>
              <a:t>, </a:t>
            </a:r>
            <a:r>
              <a:rPr lang="ko-KR" altLang="en-US" dirty="0"/>
              <a:t>네트워크 장비와 통신이 잘되고 있는지 </a:t>
            </a:r>
            <a:r>
              <a:rPr lang="ko-KR" altLang="en-US" dirty="0" smtClean="0"/>
              <a:t>확인하는 </a:t>
            </a:r>
            <a:r>
              <a:rPr lang="ko-KR" altLang="en-US" dirty="0"/>
              <a:t>명령어이다</a:t>
            </a:r>
            <a:r>
              <a:rPr lang="en-US" altLang="ko-KR" dirty="0"/>
              <a:t>. ping</a:t>
            </a:r>
            <a:r>
              <a:rPr lang="ko-KR" altLang="en-US" dirty="0"/>
              <a:t>을 실행하면 </a:t>
            </a:r>
            <a:r>
              <a:rPr lang="en-US" altLang="ko-KR" dirty="0"/>
              <a:t>ICMP </a:t>
            </a:r>
            <a:r>
              <a:rPr lang="ko-KR" altLang="en-US" dirty="0"/>
              <a:t>프로토콜에서 지정한 호스트 컴퓨터로 </a:t>
            </a:r>
            <a:r>
              <a:rPr lang="ko-KR" altLang="en-US" dirty="0" smtClean="0"/>
              <a:t>데이터그램을 </a:t>
            </a:r>
            <a:r>
              <a:rPr lang="ko-KR" altLang="en-US" dirty="0"/>
              <a:t>전송하여 응답을 요청한다</a:t>
            </a:r>
            <a:r>
              <a:rPr lang="en-US" altLang="ko-KR" dirty="0"/>
              <a:t>. ICMP</a:t>
            </a:r>
            <a:r>
              <a:rPr lang="ko-KR" altLang="en-US" dirty="0"/>
              <a:t>는 </a:t>
            </a:r>
            <a:r>
              <a:rPr lang="en-US" altLang="ko-KR" dirty="0"/>
              <a:t>TCP/IP </a:t>
            </a:r>
            <a:r>
              <a:rPr lang="ko-KR" altLang="en-US" dirty="0"/>
              <a:t>네트워크에서 오류 처리를 담당하는 </a:t>
            </a:r>
            <a:r>
              <a:rPr lang="ko-KR" altLang="en-US" dirty="0" smtClean="0"/>
              <a:t>프로토콜이며</a:t>
            </a:r>
            <a:r>
              <a:rPr lang="en-US" altLang="ko-KR" dirty="0"/>
              <a:t>, ping </a:t>
            </a:r>
            <a:r>
              <a:rPr lang="ko-KR" altLang="en-US" dirty="0"/>
              <a:t>명령어를 사용하여 원격의 호스트 컴퓨터에 </a:t>
            </a:r>
            <a:r>
              <a:rPr lang="en-US" altLang="ko-KR" dirty="0"/>
              <a:t>IP</a:t>
            </a:r>
            <a:r>
              <a:rPr lang="ko-KR" altLang="en-US" dirty="0"/>
              <a:t>가 연결되어 있는지 </a:t>
            </a:r>
            <a:r>
              <a:rPr lang="ko-KR" altLang="en-US" dirty="0" smtClean="0"/>
              <a:t>확인할 </a:t>
            </a:r>
            <a:r>
              <a:rPr lang="ko-KR" altLang="en-US" dirty="0"/>
              <a:t>수 있다</a:t>
            </a:r>
            <a:r>
              <a:rPr lang="en-US" altLang="ko-KR" dirty="0" smtClean="0"/>
              <a:t>. </a:t>
            </a:r>
          </a:p>
          <a:p>
            <a:pPr lvl="3"/>
            <a:r>
              <a:rPr lang="ko-KR" altLang="en-US" dirty="0" smtClean="0"/>
              <a:t>집에서 </a:t>
            </a:r>
            <a:r>
              <a:rPr lang="ko-KR" altLang="en-US" dirty="0"/>
              <a:t>작업하다 사무실의 컴퓨터를 끄고 왔는지 확인하고 싶다면 </a:t>
            </a:r>
            <a:r>
              <a:rPr lang="en-US" altLang="ko-KR" dirty="0"/>
              <a:t>ping </a:t>
            </a:r>
            <a:r>
              <a:rPr lang="ko-KR" altLang="en-US" dirty="0"/>
              <a:t>명령어를 </a:t>
            </a:r>
            <a:r>
              <a:rPr lang="ko-KR" altLang="en-US" dirty="0" smtClean="0"/>
              <a:t>이용한다</a:t>
            </a:r>
            <a:r>
              <a:rPr lang="en-US" altLang="ko-KR" dirty="0"/>
              <a:t>. </a:t>
            </a:r>
            <a:r>
              <a:rPr lang="ko-KR" altLang="en-US" dirty="0"/>
              <a:t>사무실의 컴퓨터가 꺼져 있다면 ‘ </a:t>
            </a:r>
            <a:r>
              <a:rPr lang="en-US" altLang="ko-KR" dirty="0"/>
              <a:t>Request timed out(</a:t>
            </a:r>
            <a:r>
              <a:rPr lang="ko-KR" altLang="en-US" dirty="0"/>
              <a:t>요청 시간이 만료되었습니다</a:t>
            </a:r>
            <a:r>
              <a:rPr lang="en-US" altLang="ko-KR" dirty="0" smtClean="0"/>
              <a:t>.)’</a:t>
            </a:r>
            <a:r>
              <a:rPr lang="ko-KR" altLang="en-US" dirty="0" smtClean="0"/>
              <a:t>이라는 </a:t>
            </a:r>
            <a:r>
              <a:rPr lang="ko-KR" altLang="en-US" dirty="0"/>
              <a:t>메시지가 출력되고</a:t>
            </a:r>
            <a:r>
              <a:rPr lang="en-US" altLang="ko-KR" dirty="0"/>
              <a:t>, </a:t>
            </a:r>
            <a:r>
              <a:rPr lang="ko-KR" altLang="en-US" dirty="0"/>
              <a:t>누군가가 컴퓨터로 인터넷을 사용하고 있다면 ‘ </a:t>
            </a:r>
            <a:r>
              <a:rPr lang="en-US" altLang="ko-KR" dirty="0"/>
              <a:t>Reply </a:t>
            </a:r>
            <a:r>
              <a:rPr lang="en-US" altLang="ko-KR" dirty="0" smtClean="0"/>
              <a:t>from 163.152.19.114</a:t>
            </a:r>
            <a:r>
              <a:rPr lang="en-US" altLang="ko-KR" dirty="0"/>
              <a:t>: bytes=32times‹10ms TTL=128’</a:t>
            </a:r>
            <a:r>
              <a:rPr lang="ko-KR" altLang="en-US" dirty="0"/>
              <a:t>이라는 메시지가 출력될 것이다</a:t>
            </a:r>
            <a:r>
              <a:rPr lang="en-US" altLang="ko-KR" dirty="0" smtClean="0"/>
              <a:t>. ‘ </a:t>
            </a:r>
            <a:r>
              <a:rPr lang="en-US" altLang="ko-KR" dirty="0"/>
              <a:t>Request timed out’ </a:t>
            </a:r>
            <a:r>
              <a:rPr lang="ko-KR" altLang="en-US" dirty="0"/>
              <a:t>메시지는 상대방의 컴퓨터가 꺼져 있거나</a:t>
            </a:r>
            <a:r>
              <a:rPr lang="en-US" altLang="ko-KR" dirty="0"/>
              <a:t>, IP </a:t>
            </a:r>
            <a:r>
              <a:rPr lang="ko-KR" altLang="en-US" dirty="0"/>
              <a:t>주소가 잘못되었거나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케이블 </a:t>
            </a:r>
            <a:r>
              <a:rPr lang="ko-KR" altLang="en-US" dirty="0"/>
              <a:t>연결이 잘못되었거나</a:t>
            </a:r>
            <a:r>
              <a:rPr lang="en-US" altLang="ko-KR" dirty="0"/>
              <a:t>, </a:t>
            </a:r>
            <a:r>
              <a:rPr lang="ko-KR" altLang="en-US" dirty="0"/>
              <a:t>인터넷에 연결되지 않았음을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096097"/>
            <a:ext cx="492442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en-US" altLang="ko-KR" dirty="0"/>
              <a:t>ping </a:t>
            </a:r>
            <a:r>
              <a:rPr lang="ko-KR" altLang="en-US" dirty="0"/>
              <a:t>명령어의 </a:t>
            </a:r>
            <a:r>
              <a:rPr lang="en-US" altLang="ko-KR" dirty="0"/>
              <a:t>TTL </a:t>
            </a:r>
            <a:r>
              <a:rPr lang="ko-KR" altLang="en-US" dirty="0"/>
              <a:t>값으로 사용하는 운영체제를 알 수 있다</a:t>
            </a:r>
            <a:r>
              <a:rPr lang="en-US" altLang="ko-KR" dirty="0"/>
              <a:t>. TTL </a:t>
            </a:r>
            <a:r>
              <a:rPr lang="ko-KR" altLang="en-US" dirty="0"/>
              <a:t>값이 </a:t>
            </a:r>
            <a:r>
              <a:rPr lang="en-US" altLang="ko-KR" dirty="0"/>
              <a:t>100</a:t>
            </a:r>
            <a:r>
              <a:rPr lang="ko-KR" altLang="en-US" dirty="0"/>
              <a:t>번대이면 </a:t>
            </a:r>
            <a:r>
              <a:rPr lang="ko-KR" altLang="en-US" dirty="0" smtClean="0"/>
              <a:t>윈도우 </a:t>
            </a:r>
            <a:r>
              <a:rPr lang="ko-KR" altLang="en-US" dirty="0"/>
              <a:t>계열이고 </a:t>
            </a:r>
            <a:r>
              <a:rPr lang="en-US" altLang="ko-KR" dirty="0"/>
              <a:t>200</a:t>
            </a:r>
            <a:r>
              <a:rPr lang="ko-KR" altLang="en-US" dirty="0"/>
              <a:t>번대이면 유닉스 계열이다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ping </a:t>
            </a:r>
            <a:r>
              <a:rPr lang="en-US" altLang="ko-KR" dirty="0"/>
              <a:t>- n count </a:t>
            </a:r>
            <a:r>
              <a:rPr lang="ko-KR" altLang="en-US" dirty="0"/>
              <a:t>사이트 주소</a:t>
            </a:r>
          </a:p>
          <a:p>
            <a:pPr lvl="3"/>
            <a:r>
              <a:rPr lang="en-US" altLang="ko-KR" dirty="0"/>
              <a:t>count </a:t>
            </a:r>
            <a:r>
              <a:rPr lang="ko-KR" altLang="en-US" dirty="0"/>
              <a:t>옵션은 보낼 에코 요청의 수를 나타낸다</a:t>
            </a:r>
            <a:r>
              <a:rPr lang="en-US" altLang="ko-KR" dirty="0"/>
              <a:t>. count</a:t>
            </a:r>
            <a:r>
              <a:rPr lang="ko-KR" altLang="en-US" dirty="0"/>
              <a:t>에 </a:t>
            </a:r>
            <a:r>
              <a:rPr lang="en-US" altLang="ko-KR" dirty="0"/>
              <a:t>3</a:t>
            </a:r>
            <a:r>
              <a:rPr lang="ko-KR" altLang="en-US" dirty="0"/>
              <a:t>을 입력하면 사이트에 에코 </a:t>
            </a:r>
            <a:r>
              <a:rPr lang="ko-KR" altLang="en-US" dirty="0" smtClean="0"/>
              <a:t>요청을 </a:t>
            </a:r>
            <a:r>
              <a:rPr lang="ko-KR" altLang="en-US" dirty="0"/>
              <a:t>세 번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72816"/>
            <a:ext cx="50863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941235"/>
            <a:ext cx="4752528" cy="1916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ping </a:t>
            </a:r>
            <a:r>
              <a:rPr lang="en-US" altLang="ko-KR" dirty="0"/>
              <a:t>- t </a:t>
            </a:r>
            <a:r>
              <a:rPr lang="ko-KR" altLang="en-US" dirty="0"/>
              <a:t>사이트 주소</a:t>
            </a:r>
          </a:p>
          <a:p>
            <a:pPr lvl="3"/>
            <a:r>
              <a:rPr lang="en-US" altLang="ko-KR" dirty="0"/>
              <a:t>-t </a:t>
            </a:r>
            <a:r>
              <a:rPr lang="ko-KR" altLang="en-US" dirty="0"/>
              <a:t>옵션은 중지할 때까지 지정한 호스트에 </a:t>
            </a:r>
            <a:r>
              <a:rPr lang="en-US" altLang="ko-KR" dirty="0"/>
              <a:t>ping</a:t>
            </a:r>
            <a:r>
              <a:rPr lang="ko-KR" altLang="en-US" dirty="0"/>
              <a:t>을 실행한다</a:t>
            </a:r>
            <a:r>
              <a:rPr lang="en-US" altLang="ko-KR" dirty="0"/>
              <a:t>(</a:t>
            </a:r>
            <a:r>
              <a:rPr lang="ko-KR" altLang="en-US" dirty="0"/>
              <a:t>중지하려면 </a:t>
            </a:r>
            <a:r>
              <a:rPr lang="en-US" altLang="ko-KR" dirty="0"/>
              <a:t>+ </a:t>
            </a:r>
            <a:r>
              <a:rPr lang="ko-KR" altLang="en-US" dirty="0"/>
              <a:t>를 </a:t>
            </a:r>
            <a:r>
              <a:rPr lang="ko-KR" altLang="en-US" dirty="0" smtClean="0"/>
              <a:t>클릭한다</a:t>
            </a:r>
            <a:r>
              <a:rPr lang="en-US" altLang="ko-KR" dirty="0"/>
              <a:t>).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8" y="2780928"/>
            <a:ext cx="4505325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ping </a:t>
            </a:r>
            <a:r>
              <a:rPr lang="en-US" altLang="ko-KR" dirty="0"/>
              <a:t>- f - l size </a:t>
            </a:r>
            <a:r>
              <a:rPr lang="ko-KR" altLang="en-US" dirty="0"/>
              <a:t>사이트 주소</a:t>
            </a:r>
          </a:p>
          <a:p>
            <a:pPr lvl="3"/>
            <a:r>
              <a:rPr lang="en-US" altLang="ko-KR" dirty="0"/>
              <a:t>-f </a:t>
            </a:r>
            <a:r>
              <a:rPr lang="ko-KR" altLang="en-US" dirty="0"/>
              <a:t>옵션은 패킷 조각화하지 않고 플래그를 설정</a:t>
            </a:r>
            <a:r>
              <a:rPr lang="en-US" altLang="ko-KR" dirty="0"/>
              <a:t>(</a:t>
            </a:r>
            <a:r>
              <a:rPr lang="ko-KR" altLang="en-US" dirty="0"/>
              <a:t>라인 테스트용</a:t>
            </a:r>
            <a:r>
              <a:rPr lang="en-US" altLang="ko-KR" dirty="0"/>
              <a:t>)</a:t>
            </a:r>
            <a:r>
              <a:rPr lang="ko-KR" altLang="en-US" dirty="0"/>
              <a:t>하며</a:t>
            </a:r>
            <a:r>
              <a:rPr lang="en-US" altLang="ko-KR" dirty="0"/>
              <a:t>, -size </a:t>
            </a:r>
            <a:r>
              <a:rPr lang="ko-KR" altLang="en-US" dirty="0"/>
              <a:t>옵션은 </a:t>
            </a:r>
            <a:r>
              <a:rPr lang="ko-KR" altLang="en-US" dirty="0" smtClean="0"/>
              <a:t>전송할 버퍼 </a:t>
            </a:r>
            <a:r>
              <a:rPr lang="ko-KR" altLang="en-US" dirty="0"/>
              <a:t>크기를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068960"/>
            <a:ext cx="44958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route</a:t>
            </a:r>
          </a:p>
          <a:p>
            <a:pPr lvl="3"/>
            <a:r>
              <a:rPr lang="ko-KR" altLang="en-US" dirty="0"/>
              <a:t>서버나 방화벽 장비에 </a:t>
            </a:r>
            <a:r>
              <a:rPr lang="en-US" altLang="ko-KR" dirty="0"/>
              <a:t>LAN </a:t>
            </a:r>
            <a:r>
              <a:rPr lang="ko-KR" altLang="en-US" dirty="0"/>
              <a:t>카드를 여러 개 설치할 때 </a:t>
            </a:r>
            <a:r>
              <a:rPr lang="en-US" altLang="ko-KR" dirty="0"/>
              <a:t>route </a:t>
            </a:r>
            <a:r>
              <a:rPr lang="ko-KR" altLang="en-US" dirty="0"/>
              <a:t>명령어를 이용하여 패킷이 </a:t>
            </a:r>
            <a:r>
              <a:rPr lang="ko-KR" altLang="en-US" dirty="0" smtClean="0"/>
              <a:t>전달되는 </a:t>
            </a:r>
            <a:r>
              <a:rPr lang="ko-KR" altLang="en-US" dirty="0"/>
              <a:t>경로를 확인하거나 지정할 수 있으며</a:t>
            </a:r>
            <a:r>
              <a:rPr lang="en-US" altLang="ko-KR" dirty="0"/>
              <a:t>, route print</a:t>
            </a:r>
            <a:r>
              <a:rPr lang="ko-KR" altLang="en-US" dirty="0"/>
              <a:t>는 라우팅 테이블을 보여준다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라우팅 </a:t>
            </a:r>
            <a:r>
              <a:rPr lang="ko-KR" altLang="en-US" dirty="0"/>
              <a:t>테이블은 라우터나 다른 네트워크 장치에 저장된 데이터베이스를 말하며</a:t>
            </a:r>
            <a:r>
              <a:rPr lang="en-US" altLang="ko-KR" dirty="0"/>
              <a:t>, </a:t>
            </a:r>
            <a:r>
              <a:rPr lang="ko-KR" altLang="en-US" dirty="0" smtClean="0"/>
              <a:t>네트워크의 </a:t>
            </a:r>
            <a:r>
              <a:rPr lang="ko-KR" altLang="en-US" dirty="0"/>
              <a:t>특정 수신지까지 경로를 계속 저장하기 위해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037" y="2619375"/>
            <a:ext cx="4953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네트워크 관리의 개념</a:t>
            </a:r>
            <a:endParaRPr lang="en-US" altLang="ko-KR" dirty="0" smtClean="0"/>
          </a:p>
          <a:p>
            <a:pPr lvl="1"/>
            <a:r>
              <a:rPr lang="ko-KR" altLang="en-US" b="0" dirty="0"/>
              <a:t>네트워크 관리는 제한된 인력과 비용을 활용하여 네트워크의 효율성과 생산성을 </a:t>
            </a:r>
            <a:r>
              <a:rPr lang="ko-KR" altLang="en-US" b="0" dirty="0" smtClean="0"/>
              <a:t>높일수 </a:t>
            </a:r>
            <a:r>
              <a:rPr lang="ko-KR" altLang="en-US" b="0" dirty="0"/>
              <a:t>있도록 복잡한 네트워크를 제어하는 일련의 과정이다</a:t>
            </a:r>
            <a:r>
              <a:rPr lang="en-US" altLang="ko-KR" b="0" dirty="0"/>
              <a:t>. </a:t>
            </a:r>
            <a:r>
              <a:rPr lang="ko-KR" altLang="en-US" b="0" dirty="0"/>
              <a:t>여기에는 네트워크에 분산된 </a:t>
            </a:r>
            <a:r>
              <a:rPr lang="ko-KR" altLang="en-US" b="0" dirty="0" smtClean="0"/>
              <a:t>각종 자원을 </a:t>
            </a:r>
            <a:r>
              <a:rPr lang="ko-KR" altLang="en-US" b="0" dirty="0"/>
              <a:t>분배</a:t>
            </a:r>
            <a:r>
              <a:rPr lang="en-US" altLang="ko-KR" b="0" dirty="0"/>
              <a:t>·</a:t>
            </a:r>
            <a:r>
              <a:rPr lang="ko-KR" altLang="en-US" b="0" dirty="0"/>
              <a:t>관리</a:t>
            </a:r>
            <a:r>
              <a:rPr lang="en-US" altLang="ko-KR" b="0" dirty="0"/>
              <a:t>·</a:t>
            </a:r>
            <a:r>
              <a:rPr lang="ko-KR" altLang="en-US" b="0" dirty="0"/>
              <a:t>분석</a:t>
            </a:r>
            <a:r>
              <a:rPr lang="en-US" altLang="ko-KR" b="0" dirty="0"/>
              <a:t>·</a:t>
            </a:r>
            <a:r>
              <a:rPr lang="ko-KR" altLang="en-US" b="0" dirty="0"/>
              <a:t>평가하는 기능이 포함된다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네트워크 관리의 목적은 효율적으로 자원 사용을 극대화함과 동시에 서비스 품질의 </a:t>
            </a:r>
            <a:r>
              <a:rPr lang="ko-KR" altLang="en-US" b="0" dirty="0" smtClean="0"/>
              <a:t>측면에서 가용성과 </a:t>
            </a:r>
            <a:r>
              <a:rPr lang="ko-KR" altLang="en-US" b="0" dirty="0"/>
              <a:t>신뢰성을 최상의 상태로 유지하고 응답 시간을 단축하는 것이다</a:t>
            </a:r>
            <a:r>
              <a:rPr lang="en-US" altLang="ko-KR" b="0" dirty="0"/>
              <a:t>. </a:t>
            </a:r>
            <a:r>
              <a:rPr lang="ko-KR" altLang="en-US" b="0" dirty="0"/>
              <a:t>또한 자원 </a:t>
            </a:r>
            <a:r>
              <a:rPr lang="ko-KR" altLang="en-US" b="0" dirty="0" smtClean="0"/>
              <a:t>사용의 효율성 </a:t>
            </a:r>
            <a:r>
              <a:rPr lang="ko-KR" altLang="en-US" b="0" dirty="0"/>
              <a:t>측면에서는 네트워크 시스템의 처리 능력인 처리율과 이용률을 극대화하는 것이다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9120"/>
            <a:ext cx="3848100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023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tracert </a:t>
            </a:r>
            <a:r>
              <a:rPr lang="ko-KR" altLang="en-US" dirty="0"/>
              <a:t>사이트 주소</a:t>
            </a:r>
          </a:p>
          <a:p>
            <a:pPr lvl="3"/>
            <a:r>
              <a:rPr lang="ko-KR" altLang="en-US" dirty="0"/>
              <a:t>인터넷은 원격의 컴퓨터 또는 서버와 직접 연결되어 있지 않고 라우터 등의 네트워크 </a:t>
            </a:r>
            <a:r>
              <a:rPr lang="ko-KR" altLang="en-US" dirty="0" smtClean="0"/>
              <a:t>장비를 </a:t>
            </a:r>
            <a:r>
              <a:rPr lang="ko-KR" altLang="en-US" dirty="0"/>
              <a:t>거쳐 접속한다</a:t>
            </a:r>
            <a:r>
              <a:rPr lang="en-US" altLang="ko-KR" dirty="0"/>
              <a:t>. tracert </a:t>
            </a:r>
            <a:r>
              <a:rPr lang="ko-KR" altLang="en-US" dirty="0"/>
              <a:t>명령어는 최종 수신지 컴퓨터에 도달하기까지 중간에 거치는 </a:t>
            </a:r>
            <a:r>
              <a:rPr lang="ko-KR" altLang="en-US" dirty="0" smtClean="0"/>
              <a:t>라우터 </a:t>
            </a:r>
            <a:r>
              <a:rPr lang="ko-KR" altLang="en-US" dirty="0"/>
              <a:t>여러 개의 경로 및 응답 속도를 보여준다</a:t>
            </a:r>
            <a:r>
              <a:rPr lang="en-US" altLang="ko-KR" dirty="0"/>
              <a:t>. </a:t>
            </a:r>
            <a:r>
              <a:rPr lang="ko-KR" altLang="en-US" dirty="0"/>
              <a:t>갑자기 특정 웹 사이트와의 접속이 느릴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tracert </a:t>
            </a:r>
            <a:r>
              <a:rPr lang="ko-KR" altLang="en-US" dirty="0"/>
              <a:t>명령어로 내부 네트워크나 회선 구간 등을 확인할 수 있다</a:t>
            </a:r>
            <a:r>
              <a:rPr lang="en-US" altLang="ko-KR" dirty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전용 </a:t>
            </a:r>
            <a:r>
              <a:rPr lang="ko-KR" altLang="en-US" dirty="0"/>
              <a:t>회선 </a:t>
            </a:r>
            <a:r>
              <a:rPr lang="ko-KR" altLang="en-US" dirty="0" smtClean="0"/>
              <a:t>관리나장애 </a:t>
            </a:r>
            <a:r>
              <a:rPr lang="ko-KR" altLang="en-US" dirty="0"/>
              <a:t>복구에도 이 명령어를 많이 사용한다</a:t>
            </a:r>
            <a:r>
              <a:rPr lang="en-US" altLang="ko-KR" dirty="0" smtClean="0"/>
              <a:t>. tracert </a:t>
            </a:r>
            <a:r>
              <a:rPr lang="ko-KR" altLang="en-US" dirty="0"/>
              <a:t>뒤에 수신지 서버의 이름이나 </a:t>
            </a:r>
            <a:r>
              <a:rPr lang="en-US" altLang="ko-KR" dirty="0"/>
              <a:t>IP </a:t>
            </a:r>
            <a:r>
              <a:rPr lang="ko-KR" altLang="en-US" dirty="0"/>
              <a:t>주소를 입력하면 </a:t>
            </a:r>
            <a:r>
              <a:rPr lang="en-US" altLang="ko-KR" dirty="0"/>
              <a:t>1</a:t>
            </a:r>
            <a:r>
              <a:rPr lang="ko-KR" altLang="en-US" dirty="0"/>
              <a:t>행씩 중계 라우터의 수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1</a:t>
            </a:r>
            <a:r>
              <a:rPr lang="ko-KR" altLang="en-US" dirty="0" smtClean="0"/>
              <a:t>부터 </a:t>
            </a:r>
            <a:r>
              <a:rPr lang="ko-KR" altLang="en-US" dirty="0"/>
              <a:t>시작하는 </a:t>
            </a:r>
            <a:r>
              <a:rPr lang="en-US" altLang="ko-KR" dirty="0"/>
              <a:t>hop </a:t>
            </a:r>
            <a:r>
              <a:rPr lang="ko-KR" altLang="en-US" dirty="0"/>
              <a:t>수</a:t>
            </a:r>
            <a:r>
              <a:rPr lang="en-US" altLang="ko-KR" dirty="0"/>
              <a:t>, </a:t>
            </a:r>
            <a:r>
              <a:rPr lang="ko-KR" altLang="en-US" dirty="0"/>
              <a:t>지연 시간</a:t>
            </a:r>
            <a:r>
              <a:rPr lang="en-US" altLang="ko-KR" dirty="0"/>
              <a:t>, IP </a:t>
            </a:r>
            <a:r>
              <a:rPr lang="ko-KR" altLang="en-US" dirty="0"/>
              <a:t>주소 또는 이름순으로 수신지 서버까지의 경로를 </a:t>
            </a:r>
            <a:r>
              <a:rPr lang="ko-KR" altLang="en-US" dirty="0" smtClean="0"/>
              <a:t>보여준다</a:t>
            </a:r>
            <a:r>
              <a:rPr lang="en-US" altLang="ko-KR" dirty="0"/>
              <a:t>. </a:t>
            </a:r>
            <a:r>
              <a:rPr lang="ko-KR" altLang="en-US" dirty="0"/>
              <a:t>통신 오류가 발생했을 때는 지연 시간이 *로 나타난다</a:t>
            </a:r>
            <a:r>
              <a:rPr lang="en-US" altLang="ko-KR" dirty="0"/>
              <a:t>. </a:t>
            </a:r>
            <a:r>
              <a:rPr lang="ko-KR" altLang="en-US" dirty="0"/>
              <a:t>다음 그림은 클라이언트 </a:t>
            </a:r>
            <a:r>
              <a:rPr lang="ko-KR" altLang="en-US" dirty="0" smtClean="0"/>
              <a:t>컴퓨터에서 </a:t>
            </a:r>
            <a:r>
              <a:rPr lang="ko-KR" altLang="en-US" dirty="0"/>
              <a:t>수신지 서버인 구글 서버까지 </a:t>
            </a:r>
            <a:r>
              <a:rPr lang="en-US" altLang="ko-KR" dirty="0"/>
              <a:t>8</a:t>
            </a:r>
            <a:r>
              <a:rPr lang="ko-KR" altLang="en-US" dirty="0"/>
              <a:t>대의 라우터 또는 레이어</a:t>
            </a:r>
            <a:r>
              <a:rPr lang="en-US" altLang="ko-KR" dirty="0"/>
              <a:t>3 </a:t>
            </a:r>
            <a:r>
              <a:rPr lang="ko-KR" altLang="en-US" dirty="0"/>
              <a:t>스위치 등을 경유하여 </a:t>
            </a:r>
            <a:r>
              <a:rPr lang="ko-KR" altLang="en-US" dirty="0" smtClean="0"/>
              <a:t>도착했음을 </a:t>
            </a:r>
            <a:r>
              <a:rPr lang="ko-KR" altLang="en-US" dirty="0"/>
              <a:t>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558" y="3933056"/>
            <a:ext cx="41243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dirty="0"/>
              <a:t>arp - a, arp - s, arp - d</a:t>
            </a:r>
          </a:p>
          <a:p>
            <a:pPr lvl="3"/>
            <a:r>
              <a:rPr lang="en-US" altLang="ko-KR" dirty="0"/>
              <a:t>ARP</a:t>
            </a:r>
            <a:r>
              <a:rPr lang="ko-KR" altLang="en-US" dirty="0"/>
              <a:t>에서 사용하는 인터넷 </a:t>
            </a:r>
            <a:r>
              <a:rPr lang="en-US" altLang="ko-KR" dirty="0"/>
              <a:t>IP </a:t>
            </a:r>
            <a:r>
              <a:rPr lang="ko-KR" altLang="en-US" dirty="0"/>
              <a:t>주소에서 물리 주소로 변환된 값을 확인하고 수정</a:t>
            </a:r>
            <a:r>
              <a:rPr lang="en-US" altLang="ko-KR" dirty="0"/>
              <a:t>(</a:t>
            </a:r>
            <a:r>
              <a:rPr lang="ko-KR" altLang="en-US" dirty="0"/>
              <a:t>관리자 </a:t>
            </a:r>
            <a:r>
              <a:rPr lang="ko-KR" altLang="en-US" dirty="0" smtClean="0"/>
              <a:t>권한</a:t>
            </a:r>
            <a:r>
              <a:rPr lang="en-US" altLang="ko-KR" dirty="0"/>
              <a:t>)</a:t>
            </a:r>
            <a:r>
              <a:rPr lang="ko-KR" altLang="en-US" dirty="0"/>
              <a:t>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관리자 </a:t>
            </a:r>
            <a:r>
              <a:rPr lang="ko-KR" altLang="en-US" dirty="0"/>
              <a:t>권한으로 명령 프롬프트를 사용하려면 </a:t>
            </a:r>
            <a:r>
              <a:rPr lang="en-US" altLang="ko-KR" dirty="0"/>
              <a:t>[</a:t>
            </a:r>
            <a:r>
              <a:rPr lang="ko-KR" altLang="en-US" dirty="0"/>
              <a:t>시작</a:t>
            </a:r>
            <a:r>
              <a:rPr lang="en-US" altLang="ko-KR" dirty="0"/>
              <a:t>] </a:t>
            </a:r>
            <a:r>
              <a:rPr lang="ko-KR" altLang="en-US" dirty="0"/>
              <a:t>메뉴의 </a:t>
            </a:r>
            <a:r>
              <a:rPr lang="en-US" altLang="ko-KR" dirty="0"/>
              <a:t>[</a:t>
            </a:r>
            <a:r>
              <a:rPr lang="ko-KR" altLang="en-US" dirty="0"/>
              <a:t>명령 프롬프트</a:t>
            </a:r>
            <a:r>
              <a:rPr lang="en-US" altLang="ko-KR" dirty="0"/>
              <a:t>]</a:t>
            </a:r>
            <a:r>
              <a:rPr lang="ko-KR" altLang="en-US" dirty="0"/>
              <a:t>에 마우스 </a:t>
            </a:r>
            <a:r>
              <a:rPr lang="ko-KR" altLang="en-US" dirty="0" smtClean="0"/>
              <a:t>커서를 </a:t>
            </a:r>
            <a:r>
              <a:rPr lang="ko-KR" altLang="en-US" dirty="0"/>
              <a:t>놓고 오른쪽 버튼을 클릭하여 </a:t>
            </a:r>
            <a:r>
              <a:rPr lang="en-US" altLang="ko-KR" dirty="0"/>
              <a:t>[</a:t>
            </a:r>
            <a:r>
              <a:rPr lang="ko-KR" altLang="en-US" dirty="0"/>
              <a:t>관리자 권한으로 실행</a:t>
            </a:r>
            <a:r>
              <a:rPr lang="en-US" altLang="ko-KR" dirty="0"/>
              <a:t>]</a:t>
            </a:r>
            <a:r>
              <a:rPr lang="ko-KR" altLang="en-US" dirty="0"/>
              <a:t>을 선택한다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0673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539552" y="4005064"/>
            <a:ext cx="8208912" cy="2592288"/>
          </a:xfrm>
        </p:spPr>
        <p:txBody>
          <a:bodyPr/>
          <a:lstStyle/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ARP </a:t>
            </a:r>
            <a:r>
              <a:rPr lang="ko-KR" altLang="en-US" dirty="0"/>
              <a:t>표에 새로운 </a:t>
            </a:r>
            <a:r>
              <a:rPr lang="en-US" altLang="ko-KR" dirty="0"/>
              <a:t>ARP </a:t>
            </a:r>
            <a:r>
              <a:rPr lang="ko-KR" altLang="en-US" dirty="0"/>
              <a:t>항목을 추가해보자</a:t>
            </a:r>
            <a:r>
              <a:rPr lang="en-US" altLang="ko-KR" dirty="0"/>
              <a:t>.</a:t>
            </a:r>
          </a:p>
          <a:p>
            <a:pPr marL="809625" lvl="4" indent="0">
              <a:buNone/>
            </a:pPr>
            <a:r>
              <a:rPr lang="en-US" altLang="ko-KR" dirty="0" smtClean="0"/>
              <a:t>• </a:t>
            </a:r>
            <a:r>
              <a:rPr lang="ko-KR" altLang="en-US" dirty="0" smtClean="0"/>
              <a:t>항목 </a:t>
            </a:r>
            <a:r>
              <a:rPr lang="ko-KR" altLang="en-US" dirty="0"/>
              <a:t>추가</a:t>
            </a:r>
            <a:r>
              <a:rPr lang="en-US" altLang="ko-KR" dirty="0"/>
              <a:t>: arp -s 163.152.19.114 00-aa-00-62-c6-09</a:t>
            </a:r>
          </a:p>
          <a:p>
            <a:pPr marL="809625" lvl="4" indent="0">
              <a:buNone/>
            </a:pPr>
            <a:r>
              <a:rPr lang="en-US" altLang="ko-KR" dirty="0" smtClean="0"/>
              <a:t>• ARP </a:t>
            </a:r>
            <a:r>
              <a:rPr lang="ko-KR" altLang="en-US" dirty="0"/>
              <a:t>표 표시</a:t>
            </a:r>
            <a:r>
              <a:rPr lang="en-US" altLang="ko-KR" dirty="0"/>
              <a:t>: arp -a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40" y="1013123"/>
            <a:ext cx="30480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결과 화면에서 새로운 </a:t>
            </a:r>
            <a:r>
              <a:rPr lang="en-US" altLang="ko-KR" dirty="0"/>
              <a:t>ARP </a:t>
            </a:r>
            <a:r>
              <a:rPr lang="ko-KR" altLang="en-US" dirty="0"/>
              <a:t>항목이 추가된 것을 확인할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이번에는 </a:t>
            </a:r>
            <a:r>
              <a:rPr lang="en-US" altLang="ko-KR" dirty="0"/>
              <a:t>ARP </a:t>
            </a:r>
            <a:r>
              <a:rPr lang="ko-KR" altLang="en-US" dirty="0"/>
              <a:t>표에서 </a:t>
            </a:r>
            <a:r>
              <a:rPr lang="en-US" altLang="ko-KR" dirty="0"/>
              <a:t>ARP </a:t>
            </a:r>
            <a:r>
              <a:rPr lang="ko-KR" altLang="en-US" dirty="0"/>
              <a:t>항목을 삭제해보자</a:t>
            </a:r>
            <a:r>
              <a:rPr lang="en-US" altLang="ko-KR" dirty="0"/>
              <a:t>.</a:t>
            </a:r>
          </a:p>
          <a:p>
            <a:pPr marL="809625" lvl="4" indent="0">
              <a:buNone/>
            </a:pPr>
            <a:r>
              <a:rPr lang="en-US" altLang="ko-KR" dirty="0"/>
              <a:t>•</a:t>
            </a:r>
            <a:r>
              <a:rPr lang="ko-KR" altLang="en-US" dirty="0" smtClean="0"/>
              <a:t>항목 </a:t>
            </a:r>
            <a:r>
              <a:rPr lang="ko-KR" altLang="en-US" dirty="0"/>
              <a:t>삭제</a:t>
            </a:r>
            <a:r>
              <a:rPr lang="en-US" altLang="ko-KR" dirty="0"/>
              <a:t>: arp -d 163.152.19.114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988840"/>
            <a:ext cx="48958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결과 화면에서 </a:t>
            </a:r>
            <a:r>
              <a:rPr lang="en-US" altLang="ko-KR" dirty="0"/>
              <a:t>ARP </a:t>
            </a:r>
            <a:r>
              <a:rPr lang="ko-KR" altLang="en-US" dirty="0"/>
              <a:t>항목</a:t>
            </a:r>
            <a:r>
              <a:rPr lang="en-US" altLang="ko-KR" dirty="0"/>
              <a:t>(163.152.19.114)</a:t>
            </a:r>
            <a:r>
              <a:rPr lang="ko-KR" altLang="en-US" dirty="0"/>
              <a:t>이 삭제된 것을 확인할 수 있다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019675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네트워크 관리 명령어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사무실에 있는 한 컴퓨터가 </a:t>
            </a:r>
            <a:r>
              <a:rPr lang="en-US" altLang="ko-KR" dirty="0"/>
              <a:t>ARP </a:t>
            </a:r>
            <a:r>
              <a:rPr lang="ko-KR" altLang="en-US" dirty="0"/>
              <a:t>스푸핑</a:t>
            </a:r>
            <a:r>
              <a:rPr lang="en-US" altLang="ko-KR" dirty="0"/>
              <a:t>(</a:t>
            </a:r>
            <a:r>
              <a:rPr lang="ko-KR" altLang="en-US" dirty="0"/>
              <a:t>트로이 목마</a:t>
            </a:r>
            <a:r>
              <a:rPr lang="en-US" altLang="ko-KR" dirty="0"/>
              <a:t>) </a:t>
            </a:r>
            <a:r>
              <a:rPr lang="ko-KR" altLang="en-US" dirty="0"/>
              <a:t>등 악성 코드에 감염되면 이 </a:t>
            </a:r>
            <a:r>
              <a:rPr lang="ko-KR" altLang="en-US" dirty="0" smtClean="0"/>
              <a:t>컴퓨터는 </a:t>
            </a:r>
            <a:r>
              <a:rPr lang="ko-KR" altLang="en-US" dirty="0"/>
              <a:t>사무실에 있는 모든 컴퓨터의 </a:t>
            </a:r>
            <a:r>
              <a:rPr lang="en-US" altLang="ko-KR" dirty="0"/>
              <a:t>ARP </a:t>
            </a:r>
            <a:r>
              <a:rPr lang="ko-KR" altLang="en-US" dirty="0"/>
              <a:t>값을 변조한다</a:t>
            </a:r>
            <a:r>
              <a:rPr lang="en-US" altLang="ko-KR" dirty="0"/>
              <a:t>. </a:t>
            </a:r>
            <a:r>
              <a:rPr lang="ko-KR" altLang="en-US" dirty="0"/>
              <a:t>악성 코드에 감염된 컴퓨터 </a:t>
            </a:r>
            <a:r>
              <a:rPr lang="ko-KR" altLang="en-US" dirty="0" smtClean="0"/>
              <a:t>때문에</a:t>
            </a:r>
            <a:r>
              <a:rPr lang="en-US" altLang="ko-KR" dirty="0" smtClean="0"/>
              <a:t>ARP </a:t>
            </a:r>
            <a:r>
              <a:rPr lang="ko-KR" altLang="en-US" dirty="0"/>
              <a:t>값이 변조되어 네트워크가 되지 않는 컴퓨터는 </a:t>
            </a:r>
            <a:r>
              <a:rPr lang="en-US" altLang="ko-KR" dirty="0"/>
              <a:t>ARP </a:t>
            </a:r>
            <a:r>
              <a:rPr lang="ko-KR" altLang="en-US" dirty="0"/>
              <a:t>값을 초기화하면 된다</a:t>
            </a:r>
            <a:r>
              <a:rPr lang="en-US" altLang="ko-KR" dirty="0"/>
              <a:t>. </a:t>
            </a:r>
            <a:r>
              <a:rPr lang="ko-KR" altLang="en-US" dirty="0"/>
              <a:t>명령 </a:t>
            </a:r>
            <a:r>
              <a:rPr lang="ko-KR" altLang="en-US" dirty="0" smtClean="0"/>
              <a:t>프롬프트 </a:t>
            </a:r>
            <a:r>
              <a:rPr lang="ko-KR" altLang="en-US" dirty="0"/>
              <a:t>창에 ‘</a:t>
            </a:r>
            <a:r>
              <a:rPr lang="en-US" altLang="ko-KR" dirty="0"/>
              <a:t>arp -d’</a:t>
            </a:r>
            <a:r>
              <a:rPr lang="ko-KR" altLang="en-US" dirty="0"/>
              <a:t>를 입력하면 </a:t>
            </a:r>
            <a:r>
              <a:rPr lang="en-US" altLang="ko-KR" dirty="0"/>
              <a:t>ARP </a:t>
            </a:r>
            <a:r>
              <a:rPr lang="ko-KR" altLang="en-US" dirty="0"/>
              <a:t>표의 정보가 </a:t>
            </a:r>
            <a:r>
              <a:rPr lang="ko-KR" altLang="en-US" dirty="0" smtClean="0"/>
              <a:t>초기화된다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16" y="2420888"/>
            <a:ext cx="659130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06. </a:t>
            </a:r>
            <a:r>
              <a:rPr lang="ko-KR" altLang="en-US" dirty="0" smtClean="0"/>
              <a:t>트러블 슈팅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트러블 슈팅과 계층의 관계</a:t>
            </a:r>
            <a:endParaRPr lang="en-US" altLang="ko-KR" dirty="0" smtClean="0"/>
          </a:p>
          <a:p>
            <a:pPr lvl="1"/>
            <a:r>
              <a:rPr lang="ko-KR" altLang="en-US" b="0" dirty="0"/>
              <a:t>트러블 슈팅을 하려면 층별로 장애의 원인을 조사하여 문제가 발생한 곳을 </a:t>
            </a:r>
            <a:r>
              <a:rPr lang="ko-KR" altLang="en-US" b="0" dirty="0" smtClean="0"/>
              <a:t>찾아내고 </a:t>
            </a:r>
            <a:r>
              <a:rPr lang="ko-KR" altLang="en-US" b="0" dirty="0"/>
              <a:t>장애를 분리하는 것이 중요하다</a:t>
            </a:r>
            <a:r>
              <a:rPr lang="en-US" altLang="ko-KR" b="0" dirty="0"/>
              <a:t>. </a:t>
            </a:r>
            <a:r>
              <a:rPr lang="ko-KR" altLang="en-US" b="0" dirty="0"/>
              <a:t>트러블 슈팅은 통신 매체부터 시작하여 하위 </a:t>
            </a:r>
            <a:r>
              <a:rPr lang="ko-KR" altLang="en-US" b="0" dirty="0" smtClean="0"/>
              <a:t>계층에서 상위 </a:t>
            </a:r>
            <a:r>
              <a:rPr lang="ko-KR" altLang="en-US" b="0" dirty="0"/>
              <a:t>계층으로 진행하는 것이 </a:t>
            </a:r>
            <a:r>
              <a:rPr lang="ko-KR" altLang="en-US" b="0" dirty="0" smtClean="0"/>
              <a:t>좋다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장애를 분리할 때는 상위 계층에서 하위 계층 </a:t>
            </a:r>
            <a:r>
              <a:rPr lang="ko-KR" altLang="en-US" b="0" dirty="0" smtClean="0"/>
              <a:t>순으로 </a:t>
            </a:r>
            <a:r>
              <a:rPr lang="ko-KR" altLang="en-US" b="0" dirty="0"/>
              <a:t>분리하고</a:t>
            </a:r>
            <a:r>
              <a:rPr lang="en-US" altLang="ko-KR" b="0" dirty="0"/>
              <a:t>, </a:t>
            </a:r>
            <a:r>
              <a:rPr lang="ko-KR" altLang="en-US" b="0" dirty="0"/>
              <a:t>동일 계층이라면 가까운 곳에서 먼 곳 순으로 </a:t>
            </a:r>
            <a:r>
              <a:rPr lang="ko-KR" altLang="en-US" b="0" dirty="0" smtClean="0"/>
              <a:t>분리한다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0290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altLang="ko-KR" dirty="0"/>
              <a:t>Ping </a:t>
            </a:r>
            <a:r>
              <a:rPr lang="ko-KR" altLang="en-US" dirty="0"/>
              <a:t>테스트 패킷 </a:t>
            </a:r>
            <a:r>
              <a:rPr lang="ko-KR" altLang="en-US" dirty="0" smtClean="0"/>
              <a:t>캡처</a:t>
            </a:r>
            <a:endParaRPr lang="en-US" altLang="ko-KR" dirty="0" smtClean="0"/>
          </a:p>
          <a:p>
            <a:pPr lvl="1"/>
            <a:r>
              <a:rPr lang="en-US" altLang="ko-KR" b="0" dirty="0"/>
              <a:t>Ping </a:t>
            </a:r>
            <a:r>
              <a:rPr lang="ko-KR" altLang="en-US" b="0" dirty="0"/>
              <a:t>테스트를 실행하기 전에 먼저 패킷 캡처를 시작한다</a:t>
            </a:r>
            <a:r>
              <a:rPr lang="en-US" altLang="ko-KR" b="0" dirty="0"/>
              <a:t>. </a:t>
            </a:r>
            <a:r>
              <a:rPr lang="ko-KR" altLang="en-US" b="0" dirty="0"/>
              <a:t>패킷 캡처가 진행되면 </a:t>
            </a:r>
            <a:r>
              <a:rPr lang="en-US" altLang="ko-KR" b="0" dirty="0"/>
              <a:t>Ping </a:t>
            </a:r>
            <a:r>
              <a:rPr lang="ko-KR" altLang="en-US" b="0" dirty="0" smtClean="0"/>
              <a:t>테스트를 </a:t>
            </a:r>
            <a:r>
              <a:rPr lang="ko-KR" altLang="en-US" b="0" dirty="0"/>
              <a:t>실행하여 결과를 확인한다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2386186"/>
            <a:ext cx="53816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Ping </a:t>
            </a:r>
            <a:r>
              <a:rPr lang="ko-KR" altLang="en-US" dirty="0"/>
              <a:t>테스트가 실패한 경우</a:t>
            </a:r>
          </a:p>
          <a:p>
            <a:pPr lvl="3"/>
            <a:r>
              <a:rPr lang="ko-KR" altLang="en-US" dirty="0"/>
              <a:t>네트워크 개론 사이트의 </a:t>
            </a:r>
            <a:r>
              <a:rPr lang="en-US" altLang="ko-KR" dirty="0"/>
              <a:t>Ping </a:t>
            </a:r>
            <a:r>
              <a:rPr lang="ko-KR" altLang="en-US" dirty="0"/>
              <a:t>테스트가 실패한 결과는 다음 그림과 같다</a:t>
            </a:r>
            <a:r>
              <a:rPr lang="en-US" altLang="ko-KR" dirty="0"/>
              <a:t>. </a:t>
            </a:r>
            <a:r>
              <a:rPr lang="ko-KR" altLang="en-US" dirty="0"/>
              <a:t>컴퓨터에서 회신 </a:t>
            </a:r>
            <a:r>
              <a:rPr lang="ko-KR" altLang="en-US" dirty="0" smtClean="0"/>
              <a:t>테스트용 </a:t>
            </a:r>
            <a:r>
              <a:rPr lang="ko-KR" altLang="en-US" dirty="0"/>
              <a:t>패킷을 </a:t>
            </a:r>
            <a:r>
              <a:rPr lang="en-US" altLang="ko-KR" dirty="0"/>
              <a:t>4</a:t>
            </a:r>
            <a:r>
              <a:rPr lang="ko-KR" altLang="en-US" dirty="0"/>
              <a:t>회 송신했으나 한 번도 응답이 없었다는 것을 알 수 있다</a:t>
            </a:r>
            <a:r>
              <a:rPr lang="en-US" altLang="ko-KR" dirty="0"/>
              <a:t>. ‘</a:t>
            </a:r>
            <a:r>
              <a:rPr lang="ko-KR" altLang="en-US" dirty="0"/>
              <a:t>요청 시간이 </a:t>
            </a:r>
            <a:r>
              <a:rPr lang="ko-KR" altLang="en-US" dirty="0" smtClean="0"/>
              <a:t>만료 되었습니다</a:t>
            </a:r>
            <a:r>
              <a:rPr lang="en-US" altLang="ko-KR" dirty="0"/>
              <a:t>.’</a:t>
            </a:r>
            <a:r>
              <a:rPr lang="ko-KR" altLang="en-US" dirty="0"/>
              <a:t>는 원래 </a:t>
            </a:r>
            <a:r>
              <a:rPr lang="en-US" altLang="ko-KR" dirty="0"/>
              <a:t>Ping</a:t>
            </a:r>
            <a:r>
              <a:rPr lang="ko-KR" altLang="en-US" dirty="0"/>
              <a:t>에 정해져 있는 시간</a:t>
            </a:r>
            <a:r>
              <a:rPr lang="en-US" altLang="ko-KR" dirty="0"/>
              <a:t>(1,000</a:t>
            </a:r>
            <a:r>
              <a:rPr lang="ko-KR" altLang="en-US" dirty="0"/>
              <a:t>밀리 초</a:t>
            </a:r>
            <a:r>
              <a:rPr lang="en-US" altLang="ko-KR" dirty="0"/>
              <a:t>) </a:t>
            </a:r>
            <a:r>
              <a:rPr lang="ko-KR" altLang="en-US" dirty="0"/>
              <a:t>동안 상대 서버</a:t>
            </a:r>
            <a:r>
              <a:rPr lang="en-US" altLang="ko-KR" dirty="0"/>
              <a:t>(</a:t>
            </a:r>
            <a:r>
              <a:rPr lang="ko-KR" altLang="en-US" dirty="0"/>
              <a:t>네트워크 개론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ko-KR" altLang="en-US" dirty="0"/>
              <a:t>응답이 없어서 만료 시간이 되었다는 의미이다</a:t>
            </a:r>
            <a:r>
              <a:rPr lang="en-US" altLang="ko-KR" dirty="0"/>
              <a:t>. 4</a:t>
            </a:r>
            <a:r>
              <a:rPr lang="ko-KR" altLang="en-US" dirty="0"/>
              <a:t>회 시도하여 </a:t>
            </a:r>
            <a:r>
              <a:rPr lang="en-US" altLang="ko-KR" dirty="0"/>
              <a:t>4</a:t>
            </a:r>
            <a:r>
              <a:rPr lang="ko-KR" altLang="en-US" dirty="0"/>
              <a:t>회 모두 실패했을 때는 </a:t>
            </a:r>
            <a:r>
              <a:rPr lang="ko-KR" altLang="en-US" dirty="0" smtClean="0"/>
              <a:t>다음 </a:t>
            </a:r>
            <a:r>
              <a:rPr lang="ko-KR" altLang="en-US" dirty="0"/>
              <a:t>그림과 같이 요청 시간 만료 메시지 </a:t>
            </a:r>
            <a:r>
              <a:rPr lang="en-US" altLang="ko-KR" dirty="0"/>
              <a:t>4</a:t>
            </a:r>
            <a:r>
              <a:rPr lang="ko-KR" altLang="en-US" dirty="0"/>
              <a:t>개가 반복해서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3212976"/>
            <a:ext cx="3686175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Ping </a:t>
            </a:r>
            <a:r>
              <a:rPr lang="ko-KR" altLang="en-US" dirty="0"/>
              <a:t>테스트가 성공한 경우</a:t>
            </a:r>
          </a:p>
          <a:p>
            <a:pPr lvl="3"/>
            <a:r>
              <a:rPr lang="ko-KR" altLang="en-US" dirty="0"/>
              <a:t>한빛출판네트워크 사이트의 </a:t>
            </a:r>
            <a:r>
              <a:rPr lang="en-US" altLang="ko-KR" dirty="0"/>
              <a:t>Ping </a:t>
            </a:r>
            <a:r>
              <a:rPr lang="ko-KR" altLang="en-US" dirty="0"/>
              <a:t>테스트가 성공한 결과는 다음 그림과 </a:t>
            </a:r>
            <a:r>
              <a:rPr lang="ko-KR" altLang="en-US" dirty="0" smtClean="0"/>
              <a:t>같다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marL="628650" lvl="3" indent="0">
              <a:buNone/>
            </a:pPr>
            <a:r>
              <a:rPr lang="en-US" altLang="ko-KR" dirty="0" smtClean="0"/>
              <a:t>• </a:t>
            </a:r>
            <a:r>
              <a:rPr lang="en-US" altLang="ko-KR" b="1" dirty="0" smtClean="0"/>
              <a:t>ping </a:t>
            </a:r>
            <a:r>
              <a:rPr lang="en-US" altLang="ko-KR" b="1" dirty="0"/>
              <a:t>hanb.co.kr [218.38.58.195] 32</a:t>
            </a:r>
            <a:r>
              <a:rPr lang="ko-KR" altLang="en-US" b="1" dirty="0"/>
              <a:t>바이트 데이터 사용</a:t>
            </a:r>
            <a:r>
              <a:rPr lang="en-US" altLang="ko-KR" dirty="0"/>
              <a:t>: </a:t>
            </a:r>
            <a:r>
              <a:rPr lang="ko-KR" altLang="en-US" dirty="0"/>
              <a:t>수신 측 서버의 </a:t>
            </a:r>
            <a:r>
              <a:rPr lang="en-US" altLang="ko-KR" dirty="0" smtClean="0"/>
              <a:t>FQDNFully Qualified </a:t>
            </a:r>
            <a:r>
              <a:rPr lang="en-US" altLang="ko-KR" dirty="0"/>
              <a:t>Domain Name</a:t>
            </a:r>
            <a:r>
              <a:rPr lang="ko-KR" altLang="en-US" dirty="0"/>
              <a:t>인 </a:t>
            </a:r>
            <a:r>
              <a:rPr lang="en-US" altLang="ko-KR" dirty="0"/>
              <a:t>hanb.co.kr(IP </a:t>
            </a:r>
            <a:r>
              <a:rPr lang="ko-KR" altLang="en-US" dirty="0"/>
              <a:t>주소 </a:t>
            </a:r>
            <a:r>
              <a:rPr lang="en-US" altLang="ko-KR" dirty="0"/>
              <a:t>218.38.58.195)</a:t>
            </a:r>
            <a:r>
              <a:rPr lang="ko-KR" altLang="en-US" dirty="0"/>
              <a:t>과의 사이에서 </a:t>
            </a:r>
            <a:r>
              <a:rPr lang="en-US" altLang="ko-KR" dirty="0"/>
              <a:t>32</a:t>
            </a:r>
            <a:r>
              <a:rPr lang="ko-KR" altLang="en-US" dirty="0"/>
              <a:t>바이트의</a:t>
            </a:r>
          </a:p>
          <a:p>
            <a:pPr marL="628650" lvl="3" indent="0">
              <a:buNone/>
            </a:pPr>
            <a:r>
              <a:rPr lang="ko-KR" altLang="en-US" dirty="0"/>
              <a:t>응답 테스트용 메시지를 송수신했음을 나타낸다</a:t>
            </a:r>
            <a:r>
              <a:rPr lang="en-US" altLang="ko-KR" dirty="0"/>
              <a:t>.</a:t>
            </a:r>
          </a:p>
          <a:p>
            <a:pPr marL="628650" lvl="3" indent="0">
              <a:buNone/>
            </a:pPr>
            <a:r>
              <a:rPr lang="en-US" altLang="ko-KR" dirty="0" smtClean="0"/>
              <a:t>• </a:t>
            </a:r>
            <a:r>
              <a:rPr lang="en-US" altLang="ko-KR" b="1" dirty="0" smtClean="0"/>
              <a:t>218.38.58.195</a:t>
            </a:r>
            <a:r>
              <a:rPr lang="ko-KR" altLang="en-US" b="1" dirty="0"/>
              <a:t>의 응답</a:t>
            </a:r>
            <a:r>
              <a:rPr lang="en-US" altLang="ko-KR" dirty="0"/>
              <a:t>: </a:t>
            </a:r>
            <a:r>
              <a:rPr lang="ko-KR" altLang="en-US" dirty="0"/>
              <a:t>바이트</a:t>
            </a:r>
            <a:r>
              <a:rPr lang="en-US" altLang="ko-KR" dirty="0"/>
              <a:t>=32 </a:t>
            </a:r>
            <a:r>
              <a:rPr lang="ko-KR" altLang="en-US" dirty="0"/>
              <a:t>시간</a:t>
            </a:r>
            <a:r>
              <a:rPr lang="en-US" altLang="ko-KR" dirty="0"/>
              <a:t>=1ms TTL=54: IP </a:t>
            </a:r>
            <a:r>
              <a:rPr lang="ko-KR" altLang="en-US" dirty="0"/>
              <a:t>주소 </a:t>
            </a:r>
            <a:r>
              <a:rPr lang="en-US" altLang="ko-KR" dirty="0"/>
              <a:t>218.38.58.195</a:t>
            </a:r>
            <a:r>
              <a:rPr lang="ko-KR" altLang="en-US" dirty="0" smtClean="0"/>
              <a:t>로부터 </a:t>
            </a:r>
            <a:r>
              <a:rPr lang="ko-KR" altLang="en-US" dirty="0"/>
              <a:t>응답이 있고 데이터의 크기는 </a:t>
            </a:r>
            <a:r>
              <a:rPr lang="en-US" altLang="ko-KR" dirty="0"/>
              <a:t>32</a:t>
            </a:r>
            <a:r>
              <a:rPr lang="ko-KR" altLang="en-US" dirty="0"/>
              <a:t>바이트</a:t>
            </a:r>
            <a:r>
              <a:rPr lang="en-US" altLang="ko-KR" dirty="0"/>
              <a:t>, Ping </a:t>
            </a:r>
            <a:r>
              <a:rPr lang="ko-KR" altLang="en-US" dirty="0"/>
              <a:t>테스트의 송신부터 수신까지 걸린 </a:t>
            </a:r>
            <a:r>
              <a:rPr lang="ko-KR" altLang="en-US" dirty="0" smtClean="0"/>
              <a:t>왕복 </a:t>
            </a:r>
            <a:r>
              <a:rPr lang="ko-KR" altLang="en-US" dirty="0"/>
              <a:t>지연 시간이 </a:t>
            </a:r>
            <a:r>
              <a:rPr lang="en-US" altLang="ko-KR" dirty="0"/>
              <a:t>1</a:t>
            </a:r>
            <a:r>
              <a:rPr lang="ko-KR" altLang="en-US" dirty="0"/>
              <a:t>밀리초이며</a:t>
            </a:r>
            <a:r>
              <a:rPr lang="en-US" altLang="ko-KR" dirty="0"/>
              <a:t>, IP </a:t>
            </a:r>
            <a:r>
              <a:rPr lang="ko-KR" altLang="en-US" dirty="0"/>
              <a:t>패킷의 유효 기간</a:t>
            </a:r>
            <a:r>
              <a:rPr lang="en-US" altLang="ko-KR" dirty="0"/>
              <a:t>(TTL)</a:t>
            </a:r>
            <a:r>
              <a:rPr lang="ko-KR" altLang="en-US" dirty="0"/>
              <a:t>이 </a:t>
            </a:r>
            <a:r>
              <a:rPr lang="en-US" altLang="ko-KR" dirty="0"/>
              <a:t>54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메시지가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smtClean="0"/>
              <a:t>반복된 </a:t>
            </a:r>
            <a:r>
              <a:rPr lang="ko-KR" altLang="en-US" dirty="0"/>
              <a:t>것은 테스트를 </a:t>
            </a:r>
            <a:r>
              <a:rPr lang="en-US" altLang="ko-KR" dirty="0"/>
              <a:t>4</a:t>
            </a:r>
            <a:r>
              <a:rPr lang="ko-KR" altLang="en-US" dirty="0"/>
              <a:t>회 했음을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672" y="1916832"/>
            <a:ext cx="450532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네트워크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dirty="0" smtClean="0"/>
              <a:t>네트워크 관리의 필요성</a:t>
            </a:r>
            <a:endParaRPr lang="en-US" altLang="ko-KR" dirty="0" smtClean="0"/>
          </a:p>
          <a:p>
            <a:pPr lvl="1"/>
            <a:r>
              <a:rPr lang="ko-KR" altLang="en-US" b="0" dirty="0"/>
              <a:t>네트워크를 관리하면 네트워크 모니터링</a:t>
            </a:r>
            <a:r>
              <a:rPr lang="en-US" altLang="ko-KR" b="0" dirty="0"/>
              <a:t>, </a:t>
            </a:r>
            <a:r>
              <a:rPr lang="ko-KR" altLang="en-US" b="0" dirty="0"/>
              <a:t>트러블 </a:t>
            </a:r>
            <a:r>
              <a:rPr lang="ko-KR" altLang="en-US" b="0" dirty="0" smtClean="0"/>
              <a:t>슈팅</a:t>
            </a:r>
            <a:r>
              <a:rPr lang="en-US" altLang="ko-KR" b="0" dirty="0" smtClean="0"/>
              <a:t>, </a:t>
            </a:r>
            <a:r>
              <a:rPr lang="ko-KR" altLang="en-US" b="0" dirty="0"/>
              <a:t>유지</a:t>
            </a:r>
            <a:r>
              <a:rPr lang="en-US" altLang="ko-KR" b="0" dirty="0"/>
              <a:t>·</a:t>
            </a:r>
            <a:r>
              <a:rPr lang="ko-KR" altLang="en-US" b="0" dirty="0"/>
              <a:t>보수 등을 능률적으로 수행할 수 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/>
              <a:t>네트워크 관리 도구는 네트워크 관리자가 직접 컴퓨터를 살펴보지 않아도 하드웨어와 소프트웨어를 평가하는 기능을 제공한다</a:t>
            </a:r>
            <a:r>
              <a:rPr lang="en-US" altLang="ko-KR" b="0" dirty="0"/>
              <a:t>. </a:t>
            </a:r>
            <a:r>
              <a:rPr lang="ko-KR" altLang="en-US" b="0" dirty="0"/>
              <a:t>또한 중앙 관리 콘솔을 이용하여 원격지에서 업데이트 등 기본적인 컴퓨터 유지 작업을 할 수 있으며</a:t>
            </a:r>
            <a:r>
              <a:rPr lang="en-US" altLang="ko-KR" b="0" dirty="0"/>
              <a:t>, </a:t>
            </a:r>
            <a:r>
              <a:rPr lang="ko-KR" altLang="en-US" b="0" dirty="0"/>
              <a:t>디스크 공간 문제나 쿨링팬 결함 문제 등도 자동으로 관리자에게 보고된다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1470088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altLang="ko-KR" dirty="0" smtClean="0"/>
              <a:t>Ping </a:t>
            </a:r>
            <a:r>
              <a:rPr lang="ko-KR" altLang="en-US" dirty="0" smtClean="0"/>
              <a:t>테스트 덤프 분석</a:t>
            </a:r>
            <a:endParaRPr lang="en-US" altLang="ko-KR" dirty="0" smtClean="0"/>
          </a:p>
          <a:p>
            <a:pPr lvl="1"/>
            <a:r>
              <a:rPr lang="ko-KR" altLang="en-US" b="0" dirty="0"/>
              <a:t>앞에서 </a:t>
            </a:r>
            <a:r>
              <a:rPr lang="en-US" altLang="ko-KR" b="0" dirty="0"/>
              <a:t>Ping </a:t>
            </a:r>
            <a:r>
              <a:rPr lang="ko-KR" altLang="en-US" b="0" dirty="0"/>
              <a:t>테스트를 실행하고 그 상태의 패킷을 캡처했는데 이제 패킷을 자세히 살펴보자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와이어샤크 </a:t>
            </a:r>
            <a:r>
              <a:rPr lang="ko-KR" altLang="en-US" b="0" dirty="0"/>
              <a:t>메인 화면에서 패킷 캡처를 정지한다</a:t>
            </a:r>
            <a:r>
              <a:rPr lang="en-US" altLang="ko-KR" b="0" dirty="0"/>
              <a:t>. </a:t>
            </a:r>
            <a:r>
              <a:rPr lang="ko-KR" altLang="en-US" b="0" dirty="0"/>
              <a:t>이때 화면에는 </a:t>
            </a:r>
            <a:r>
              <a:rPr lang="en-US" altLang="ko-KR" b="0" dirty="0"/>
              <a:t>Ping </a:t>
            </a:r>
            <a:r>
              <a:rPr lang="ko-KR" altLang="en-US" b="0" dirty="0"/>
              <a:t>패킷뿐만 아니라 </a:t>
            </a:r>
            <a:r>
              <a:rPr lang="ko-KR" altLang="en-US" b="0" dirty="0" smtClean="0"/>
              <a:t>캡처한 </a:t>
            </a:r>
            <a:r>
              <a:rPr lang="ko-KR" altLang="en-US" b="0" dirty="0"/>
              <a:t>시간 동안 컴퓨터가 송수신한 다른 패킷도 나타난다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필터 </a:t>
            </a:r>
            <a:r>
              <a:rPr lang="ko-KR" altLang="en-US" b="0" dirty="0"/>
              <a:t>표시 기능을 사용하여 </a:t>
            </a:r>
            <a:r>
              <a:rPr lang="en-US" altLang="ko-KR" b="0" dirty="0"/>
              <a:t>Ping</a:t>
            </a:r>
            <a:r>
              <a:rPr lang="ko-KR" altLang="en-US" b="0" dirty="0" smtClean="0"/>
              <a:t>에 이용되는 </a:t>
            </a:r>
            <a:r>
              <a:rPr lang="en-US" altLang="ko-KR" b="0" dirty="0"/>
              <a:t>ICMP </a:t>
            </a:r>
            <a:r>
              <a:rPr lang="ko-KR" altLang="en-US" b="0" dirty="0"/>
              <a:t>패킷만 필터링해보자</a:t>
            </a:r>
            <a:r>
              <a:rPr lang="en-US" altLang="ko-KR" b="0" dirty="0"/>
              <a:t>. </a:t>
            </a:r>
            <a:r>
              <a:rPr lang="ko-KR" altLang="en-US" b="0" dirty="0"/>
              <a:t>필터 툴바의 텍스트 박스에 ‘</a:t>
            </a:r>
            <a:r>
              <a:rPr lang="en-US" altLang="ko-KR" b="0" dirty="0"/>
              <a:t>arp or icmp’</a:t>
            </a:r>
            <a:r>
              <a:rPr lang="ko-KR" altLang="en-US" b="0" dirty="0"/>
              <a:t>를 </a:t>
            </a:r>
            <a:r>
              <a:rPr lang="ko-KR" altLang="en-US" b="0" dirty="0" smtClean="0"/>
              <a:t>입력하고 </a:t>
            </a:r>
            <a:r>
              <a:rPr lang="en-US" altLang="ko-KR" b="0" dirty="0" smtClean="0"/>
              <a:t>ENTER</a:t>
            </a:r>
            <a:r>
              <a:rPr lang="ko-KR" altLang="en-US" b="0" dirty="0" smtClean="0"/>
              <a:t>를 </a:t>
            </a:r>
            <a:r>
              <a:rPr lang="ko-KR" altLang="en-US" b="0" dirty="0"/>
              <a:t>누르면 </a:t>
            </a:r>
            <a:r>
              <a:rPr lang="en-US" altLang="ko-KR" b="0" dirty="0"/>
              <a:t>ARP </a:t>
            </a:r>
            <a:r>
              <a:rPr lang="ko-KR" altLang="en-US" b="0" dirty="0"/>
              <a:t>프로토콜과 </a:t>
            </a:r>
            <a:r>
              <a:rPr lang="en-US" altLang="ko-KR" b="0" dirty="0"/>
              <a:t>ICMP </a:t>
            </a:r>
            <a:r>
              <a:rPr lang="ko-KR" altLang="en-US" b="0" dirty="0"/>
              <a:t>프로토콜을 이용하는 패킷을 추출할 수 있다</a:t>
            </a:r>
            <a:r>
              <a:rPr lang="en-US" altLang="ko-KR" b="0" dirty="0" smtClean="0"/>
              <a:t>. </a:t>
            </a:r>
            <a:r>
              <a:rPr lang="ko-KR" altLang="en-US" b="0" dirty="0" smtClean="0"/>
              <a:t>패킷 </a:t>
            </a:r>
            <a:r>
              <a:rPr lang="ko-KR" altLang="en-US" b="0" dirty="0"/>
              <a:t>리스트 영역 </a:t>
            </a:r>
            <a:r>
              <a:rPr lang="en-US" altLang="ko-KR" b="0" dirty="0"/>
              <a:t>Protocol </a:t>
            </a:r>
            <a:r>
              <a:rPr lang="ko-KR" altLang="en-US" b="0" dirty="0"/>
              <a:t>열의 처음에 </a:t>
            </a:r>
            <a:r>
              <a:rPr lang="en-US" altLang="ko-KR" b="0" dirty="0"/>
              <a:t>ARP </a:t>
            </a:r>
            <a:r>
              <a:rPr lang="ko-KR" altLang="en-US" b="0" dirty="0"/>
              <a:t>패킷이 있고 그다음에 </a:t>
            </a:r>
            <a:r>
              <a:rPr lang="en-US" altLang="ko-KR" b="0" dirty="0"/>
              <a:t>ICMP </a:t>
            </a:r>
            <a:r>
              <a:rPr lang="ko-KR" altLang="en-US" b="0" dirty="0"/>
              <a:t>패킷이 있다면 </a:t>
            </a:r>
            <a:r>
              <a:rPr lang="ko-KR" altLang="en-US" b="0" dirty="0" smtClean="0"/>
              <a:t>제대로 </a:t>
            </a:r>
            <a:r>
              <a:rPr lang="ko-KR" altLang="en-US" b="0" dirty="0"/>
              <a:t>패킷을 </a:t>
            </a:r>
            <a:r>
              <a:rPr lang="ko-KR" altLang="en-US" b="0" dirty="0" err="1"/>
              <a:t>캡처한</a:t>
            </a:r>
            <a:r>
              <a:rPr lang="ko-KR" altLang="en-US" b="0" dirty="0"/>
              <a:t> </a:t>
            </a:r>
            <a:r>
              <a:rPr lang="ko-KR" altLang="en-US" b="0" dirty="0" smtClean="0"/>
              <a:t>것이다</a:t>
            </a:r>
            <a:r>
              <a:rPr lang="en-US" altLang="ko-KR" b="0" dirty="0" smtClean="0"/>
              <a:t>.</a:t>
            </a:r>
            <a:endParaRPr lang="ko-KR" altLang="en-US" b="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437112"/>
            <a:ext cx="671512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971550" lvl="3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패킷 리스트 영역을 살펴보면</a:t>
            </a:r>
            <a:r>
              <a:rPr lang="en-US" altLang="ko-KR" dirty="0"/>
              <a:t>, ARP </a:t>
            </a:r>
            <a:r>
              <a:rPr lang="ko-KR" altLang="en-US" dirty="0"/>
              <a:t>패킷 중에서 </a:t>
            </a:r>
            <a:r>
              <a:rPr lang="en-US" altLang="ko-KR" dirty="0"/>
              <a:t>Info </a:t>
            </a:r>
            <a:r>
              <a:rPr lang="ko-KR" altLang="en-US" dirty="0"/>
              <a:t>열에 </a:t>
            </a:r>
            <a:r>
              <a:rPr lang="en-US" altLang="ko-KR" dirty="0"/>
              <a:t>Who has…</a:t>
            </a:r>
            <a:r>
              <a:rPr lang="ko-KR" altLang="en-US" dirty="0"/>
              <a:t>로 표시된 </a:t>
            </a:r>
            <a:r>
              <a:rPr lang="ko-KR" altLang="en-US" dirty="0" smtClean="0"/>
              <a:t>것은 </a:t>
            </a:r>
            <a:r>
              <a:rPr lang="en-US" altLang="ko-KR" dirty="0" smtClean="0"/>
              <a:t>ARP </a:t>
            </a:r>
            <a:r>
              <a:rPr lang="ko-KR" altLang="en-US" dirty="0"/>
              <a:t>요청 패킷이고 </a:t>
            </a:r>
            <a:r>
              <a:rPr lang="en-US" altLang="ko-KR" dirty="0"/>
              <a:t>…is at…</a:t>
            </a:r>
            <a:r>
              <a:rPr lang="ko-KR" altLang="en-US" dirty="0"/>
              <a:t>으로 표시된 것은 </a:t>
            </a:r>
            <a:r>
              <a:rPr lang="en-US" altLang="ko-KR" dirty="0"/>
              <a:t>ARP </a:t>
            </a:r>
            <a:r>
              <a:rPr lang="ko-KR" altLang="en-US" dirty="0"/>
              <a:t>응답 패킷이다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ICMP </a:t>
            </a:r>
            <a:r>
              <a:rPr lang="ko-KR" altLang="en-US" dirty="0"/>
              <a:t>패킷 </a:t>
            </a:r>
            <a:r>
              <a:rPr lang="ko-KR" altLang="en-US" dirty="0" smtClean="0"/>
              <a:t>중에서 </a:t>
            </a:r>
            <a:r>
              <a:rPr lang="en-US" altLang="ko-KR" dirty="0"/>
              <a:t>Echo ( ping) request</a:t>
            </a:r>
            <a:r>
              <a:rPr lang="ko-KR" altLang="en-US" dirty="0"/>
              <a:t>로 표시된 것은 </a:t>
            </a:r>
            <a:r>
              <a:rPr lang="en-US" altLang="ko-KR" dirty="0"/>
              <a:t>ICMP </a:t>
            </a:r>
            <a:r>
              <a:rPr lang="ko-KR" altLang="en-US" dirty="0"/>
              <a:t>에코 요청 패킷이고 </a:t>
            </a:r>
            <a:r>
              <a:rPr lang="en-US" altLang="ko-KR" dirty="0"/>
              <a:t>Echo ( ping) reply</a:t>
            </a:r>
            <a:r>
              <a:rPr lang="ko-KR" altLang="en-US" dirty="0" smtClean="0"/>
              <a:t>로 표시된 </a:t>
            </a:r>
            <a:r>
              <a:rPr lang="ko-KR" altLang="en-US" dirty="0"/>
              <a:t>것은 </a:t>
            </a:r>
            <a:r>
              <a:rPr lang="en-US" altLang="ko-KR" dirty="0"/>
              <a:t>ping </a:t>
            </a:r>
            <a:r>
              <a:rPr lang="ko-KR" altLang="en-US" dirty="0"/>
              <a:t>에코 응답 패킷이다</a:t>
            </a:r>
            <a:r>
              <a:rPr lang="en-US" altLang="ko-KR" dirty="0"/>
              <a:t>.</a:t>
            </a:r>
          </a:p>
          <a:p>
            <a:pPr marL="971550" lvl="3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 smtClean="0"/>
              <a:t>4</a:t>
            </a:r>
            <a:r>
              <a:rPr lang="ko-KR" altLang="en-US" dirty="0"/>
              <a:t>개의 패킷을 각각 마크하여 해당 패킷만 저장해보자</a:t>
            </a:r>
            <a:r>
              <a:rPr lang="en-US" altLang="ko-KR" dirty="0"/>
              <a:t>. </a:t>
            </a:r>
            <a:r>
              <a:rPr lang="ko-KR" altLang="en-US" dirty="0"/>
              <a:t>패킷을 클릭하고 메뉴에서 </a:t>
            </a:r>
            <a:r>
              <a:rPr lang="en-US" altLang="ko-KR" dirty="0"/>
              <a:t>[Edit</a:t>
            </a:r>
            <a:r>
              <a:rPr lang="en-US" altLang="ko-KR" dirty="0" smtClean="0"/>
              <a:t>]-[</a:t>
            </a:r>
            <a:r>
              <a:rPr lang="en-US" altLang="ko-KR" dirty="0"/>
              <a:t>Mark/Unmark Packet]</a:t>
            </a:r>
            <a:r>
              <a:rPr lang="ko-KR" altLang="en-US" dirty="0"/>
              <a:t>을 선택하면 해당 패킷이 마크된다</a:t>
            </a:r>
            <a:r>
              <a:rPr lang="en-US" altLang="ko-KR" dirty="0"/>
              <a:t>.</a:t>
            </a:r>
          </a:p>
          <a:p>
            <a:pPr marL="971550" lvl="3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 smtClean="0"/>
              <a:t>메뉴에서 </a:t>
            </a:r>
            <a:r>
              <a:rPr lang="en-US" altLang="ko-KR" dirty="0"/>
              <a:t>[File]-[Export Specified Packets]</a:t>
            </a:r>
            <a:r>
              <a:rPr lang="ko-KR" altLang="en-US" dirty="0"/>
              <a:t>를 선택하여 패킷을 저장한다</a:t>
            </a:r>
            <a:r>
              <a:rPr lang="en-US" altLang="ko-KR" dirty="0"/>
              <a:t>. </a:t>
            </a:r>
            <a:r>
              <a:rPr lang="ko-KR" altLang="en-US" dirty="0"/>
              <a:t>파일 저장 </a:t>
            </a:r>
            <a:r>
              <a:rPr lang="ko-KR" altLang="en-US" dirty="0" smtClean="0"/>
              <a:t>창의 </a:t>
            </a:r>
            <a:r>
              <a:rPr lang="en-US" altLang="ko-KR" dirty="0"/>
              <a:t>Packet Range</a:t>
            </a:r>
            <a:r>
              <a:rPr lang="ko-KR" altLang="en-US" dirty="0"/>
              <a:t>에서 ‘</a:t>
            </a:r>
            <a:r>
              <a:rPr lang="en-US" altLang="ko-KR" dirty="0"/>
              <a:t>Captured’</a:t>
            </a:r>
            <a:r>
              <a:rPr lang="ko-KR" altLang="en-US" dirty="0"/>
              <a:t>와 ‘</a:t>
            </a:r>
            <a:r>
              <a:rPr lang="en-US" altLang="ko-KR" dirty="0"/>
              <a:t>Marked packets’</a:t>
            </a:r>
            <a:r>
              <a:rPr lang="ko-KR" altLang="en-US" dirty="0"/>
              <a:t>를 선택하고 파일명을 입력한 후 </a:t>
            </a:r>
            <a:r>
              <a:rPr lang="ko-KR" altLang="en-US" dirty="0" smtClean="0"/>
              <a:t>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429000"/>
            <a:ext cx="6304334" cy="336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971550" lvl="3" indent="-342900">
              <a:buClr>
                <a:srgbClr val="FF0000"/>
              </a:buClr>
              <a:buFont typeface="+mj-lt"/>
              <a:buAutoNum type="arabicPeriod" startAt="4"/>
            </a:pPr>
            <a:r>
              <a:rPr lang="ko-KR" altLang="en-US" dirty="0"/>
              <a:t>저장한 파일을 열어보면 </a:t>
            </a:r>
            <a:r>
              <a:rPr lang="en-US" altLang="ko-KR" dirty="0"/>
              <a:t>4</a:t>
            </a:r>
            <a:r>
              <a:rPr lang="ko-KR" altLang="en-US" dirty="0"/>
              <a:t>개의 패킷을 확인할 수 </a:t>
            </a:r>
            <a:r>
              <a:rPr lang="ko-KR" altLang="en-US" dirty="0" smtClean="0"/>
              <a:t>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47" y="1824608"/>
            <a:ext cx="68103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5"/>
            </a:pPr>
            <a:r>
              <a:rPr lang="en-US" altLang="ko-KR" dirty="0"/>
              <a:t>[Statistics] </a:t>
            </a:r>
            <a:r>
              <a:rPr lang="ko-KR" altLang="en-US" dirty="0"/>
              <a:t>메뉴에서 ‘ </a:t>
            </a:r>
            <a:r>
              <a:rPr lang="en-US" altLang="ko-KR" dirty="0"/>
              <a:t>Flow Graph’</a:t>
            </a:r>
            <a:r>
              <a:rPr lang="ko-KR" altLang="en-US" dirty="0"/>
              <a:t>를 클릭하면 그래프 분석 화면이 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2" y="1851248"/>
            <a:ext cx="6800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ICMP </a:t>
            </a:r>
            <a:r>
              <a:rPr lang="ko-KR" altLang="en-US" dirty="0" smtClean="0"/>
              <a:t>덤프 분석</a:t>
            </a:r>
            <a:endParaRPr lang="en-US" altLang="ko-KR" dirty="0" smtClean="0"/>
          </a:p>
          <a:p>
            <a:pPr lvl="1"/>
            <a:r>
              <a:rPr lang="en-US" altLang="ko-KR" b="0" dirty="0"/>
              <a:t>ICMP</a:t>
            </a:r>
            <a:r>
              <a:rPr lang="ko-KR" altLang="en-US" b="0" dirty="0"/>
              <a:t>는 </a:t>
            </a:r>
            <a:r>
              <a:rPr lang="en-US" altLang="ko-KR" b="0" dirty="0"/>
              <a:t>IP </a:t>
            </a:r>
            <a:r>
              <a:rPr lang="ko-KR" altLang="en-US" b="0" dirty="0"/>
              <a:t>접속 테스트를 하기 위한 프로토콜이다</a:t>
            </a:r>
            <a:r>
              <a:rPr lang="en-US" altLang="ko-KR" b="0" dirty="0"/>
              <a:t>. </a:t>
            </a:r>
            <a:r>
              <a:rPr lang="ko-KR" altLang="en-US" b="0" dirty="0"/>
              <a:t>에코 요청과 에코 응답 등의 메시지 </a:t>
            </a:r>
            <a:r>
              <a:rPr lang="ko-KR" altLang="en-US" b="0" dirty="0" smtClean="0"/>
              <a:t>종류가 정의되어 </a:t>
            </a:r>
            <a:r>
              <a:rPr lang="ko-KR" altLang="en-US" b="0" dirty="0"/>
              <a:t>있는 </a:t>
            </a:r>
            <a:r>
              <a:rPr lang="en-US" altLang="ko-KR" b="0" dirty="0"/>
              <a:t>ICMP</a:t>
            </a:r>
            <a:r>
              <a:rPr lang="ko-KR" altLang="en-US" b="0" dirty="0"/>
              <a:t>는 네트워크 상태를 확인하는 데 사용한다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앞에서 </a:t>
            </a:r>
            <a:r>
              <a:rPr lang="ko-KR" altLang="en-US" b="0" dirty="0"/>
              <a:t>캡처한 패킷 </a:t>
            </a:r>
            <a:r>
              <a:rPr lang="ko-KR" altLang="en-US" b="0" dirty="0" smtClean="0"/>
              <a:t>중에서 </a:t>
            </a:r>
            <a:r>
              <a:rPr lang="en-US" altLang="ko-KR" b="0" dirty="0" smtClean="0"/>
              <a:t>Echo </a:t>
            </a:r>
            <a:r>
              <a:rPr lang="en-US" altLang="ko-KR" b="0" dirty="0"/>
              <a:t>( ping) request, Echo ( ping) reply</a:t>
            </a:r>
            <a:r>
              <a:rPr lang="ko-KR" altLang="en-US" b="0" dirty="0"/>
              <a:t>로 표시된 패킷 </a:t>
            </a:r>
            <a:r>
              <a:rPr lang="en-US" altLang="ko-KR" b="0" dirty="0"/>
              <a:t>2</a:t>
            </a:r>
            <a:r>
              <a:rPr lang="ko-KR" altLang="en-US" b="0" dirty="0"/>
              <a:t>개에 대해 덤프 분석을 해보자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en-US" altLang="ko-KR" dirty="0"/>
              <a:t>Echo (ping) request </a:t>
            </a:r>
            <a:r>
              <a:rPr lang="ko-KR" altLang="en-US" dirty="0"/>
              <a:t>패킷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591300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Type</a:t>
            </a:r>
            <a:r>
              <a:rPr lang="en-US" altLang="ko-KR" dirty="0"/>
              <a:t>: ICMP </a:t>
            </a:r>
            <a:r>
              <a:rPr lang="ko-KR" altLang="en-US" dirty="0"/>
              <a:t>패킷의 종류를 나타낸다</a:t>
            </a:r>
            <a:r>
              <a:rPr lang="en-US" altLang="ko-KR" dirty="0"/>
              <a:t>. </a:t>
            </a:r>
            <a:r>
              <a:rPr lang="ko-KR" altLang="en-US" dirty="0"/>
              <a:t>에코 요청이므로 </a:t>
            </a:r>
            <a:r>
              <a:rPr lang="en-US" altLang="ko-KR" dirty="0"/>
              <a:t>8</a:t>
            </a:r>
            <a:r>
              <a:rPr lang="ko-KR" altLang="en-US" dirty="0"/>
              <a:t>로 지정되어 있다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Code</a:t>
            </a:r>
            <a:r>
              <a:rPr lang="en-US" altLang="ko-KR" dirty="0"/>
              <a:t>: </a:t>
            </a:r>
            <a:r>
              <a:rPr lang="ko-KR" altLang="en-US" dirty="0"/>
              <a:t>회신 에코 테스트이므로 </a:t>
            </a:r>
            <a:r>
              <a:rPr lang="en-US" altLang="ko-KR" dirty="0"/>
              <a:t>0</a:t>
            </a:r>
            <a:r>
              <a:rPr lang="ko-KR" altLang="en-US" dirty="0"/>
              <a:t>으로 지정되어 있다</a:t>
            </a:r>
            <a:r>
              <a:rPr lang="en-US" altLang="ko-KR" dirty="0"/>
              <a:t>. Ping</a:t>
            </a:r>
            <a:r>
              <a:rPr lang="ko-KR" altLang="en-US" dirty="0"/>
              <a:t>은 에코 요청과 에코 응답 </a:t>
            </a:r>
            <a:r>
              <a:rPr lang="ko-KR" altLang="en-US" dirty="0" smtClean="0"/>
              <a:t>패킷을 </a:t>
            </a:r>
            <a:r>
              <a:rPr lang="ko-KR" altLang="en-US" dirty="0"/>
              <a:t>송수신함으로써 접속을 확인한다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Checksum</a:t>
            </a:r>
            <a:r>
              <a:rPr lang="en-US" altLang="ko-KR" dirty="0"/>
              <a:t>: ICMP </a:t>
            </a:r>
            <a:r>
              <a:rPr lang="ko-KR" altLang="en-US" dirty="0"/>
              <a:t>메시지가 도중에 변형되지 않도록 데이터의 내용을 검사하기 위해 </a:t>
            </a:r>
            <a:r>
              <a:rPr lang="ko-KR" altLang="en-US" dirty="0" smtClean="0"/>
              <a:t>사용한다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Identifier</a:t>
            </a:r>
            <a:r>
              <a:rPr lang="en-US" altLang="ko-KR" dirty="0"/>
              <a:t>: ICMP </a:t>
            </a:r>
            <a:r>
              <a:rPr lang="ko-KR" altLang="en-US" dirty="0"/>
              <a:t>메시지가 여러 개 있을 때 각각을 구별하기 위한 필드이다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Sequence </a:t>
            </a:r>
            <a:r>
              <a:rPr lang="en-US" altLang="ko-KR" b="1" dirty="0"/>
              <a:t>number</a:t>
            </a:r>
            <a:r>
              <a:rPr lang="en-US" altLang="ko-KR" dirty="0"/>
              <a:t>: </a:t>
            </a:r>
            <a:r>
              <a:rPr lang="ko-KR" altLang="en-US" dirty="0"/>
              <a:t>비트열의 상위부터 하위 방향으로 오른쪽 정렬하여 비트를 </a:t>
            </a:r>
            <a:r>
              <a:rPr lang="ko-KR" altLang="en-US" dirty="0" smtClean="0"/>
              <a:t>나열해 가는 </a:t>
            </a:r>
            <a:r>
              <a:rPr lang="ko-KR" altLang="en-US" dirty="0"/>
              <a:t>빅엔디언</a:t>
            </a:r>
            <a:r>
              <a:rPr lang="en-US" altLang="ko-KR" dirty="0"/>
              <a:t>(BE)</a:t>
            </a:r>
            <a:r>
              <a:rPr lang="ko-KR" altLang="en-US" dirty="0"/>
              <a:t>과 하위부터 상위 방향으로 왼쪽 정렬하여 비트를 나열해가는 </a:t>
            </a:r>
            <a:r>
              <a:rPr lang="ko-KR" altLang="en-US" dirty="0" smtClean="0"/>
              <a:t>리틀엔디언</a:t>
            </a:r>
            <a:r>
              <a:rPr lang="en-US" altLang="ko-KR" dirty="0"/>
              <a:t>(LE)</a:t>
            </a:r>
            <a:r>
              <a:rPr lang="ko-KR" altLang="en-US" dirty="0"/>
              <a:t>으로 표시된다</a:t>
            </a:r>
            <a:r>
              <a:rPr lang="en-US" altLang="ko-KR" dirty="0"/>
              <a:t>. </a:t>
            </a:r>
            <a:r>
              <a:rPr lang="ko-KR" altLang="en-US" dirty="0"/>
              <a:t>일반적으로 </a:t>
            </a:r>
            <a:r>
              <a:rPr lang="en-US" altLang="ko-KR" dirty="0"/>
              <a:t>TCP/IP </a:t>
            </a:r>
            <a:r>
              <a:rPr lang="ko-KR" altLang="en-US" dirty="0"/>
              <a:t>통신에서는 빅엔디언 방식을 사용한다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Request </a:t>
            </a:r>
            <a:r>
              <a:rPr lang="en-US" altLang="ko-KR" b="1" dirty="0"/>
              <a:t>frame</a:t>
            </a:r>
            <a:r>
              <a:rPr lang="en-US" altLang="ko-KR" dirty="0"/>
              <a:t>: ICMP </a:t>
            </a:r>
            <a:r>
              <a:rPr lang="ko-KR" altLang="en-US" dirty="0"/>
              <a:t>에코 요청의 패킷 번호로의 링크를 연결한다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Response </a:t>
            </a:r>
            <a:r>
              <a:rPr lang="en-US" altLang="ko-KR" b="1" dirty="0"/>
              <a:t>time</a:t>
            </a:r>
            <a:r>
              <a:rPr lang="en-US" altLang="ko-KR" dirty="0"/>
              <a:t>: Ping </a:t>
            </a:r>
            <a:r>
              <a:rPr lang="ko-KR" altLang="en-US" dirty="0"/>
              <a:t>패킷의 왕복 지연 시간</a:t>
            </a:r>
            <a:r>
              <a:rPr lang="en-US" altLang="ko-KR" dirty="0"/>
              <a:t>(RTT)</a:t>
            </a:r>
            <a:r>
              <a:rPr lang="ko-KR" altLang="en-US" dirty="0"/>
              <a:t>을 나타낸다</a:t>
            </a:r>
            <a:r>
              <a:rPr lang="en-US" altLang="ko-KR" dirty="0"/>
              <a:t>.</a:t>
            </a:r>
          </a:p>
          <a:p>
            <a:pPr lvl="3">
              <a:buFont typeface="Arial" pitchFamily="34" charset="0"/>
              <a:buChar char="•"/>
            </a:pPr>
            <a:r>
              <a:rPr lang="en-US" altLang="ko-KR" b="1" dirty="0" smtClean="0"/>
              <a:t>Data</a:t>
            </a:r>
            <a:r>
              <a:rPr lang="en-US" altLang="ko-KR" dirty="0"/>
              <a:t>: Ping</a:t>
            </a:r>
            <a:r>
              <a:rPr lang="ko-KR" altLang="en-US" dirty="0"/>
              <a:t>에서 사용하는 메시지의 초기 크기는 윈도우에서는 </a:t>
            </a:r>
            <a:r>
              <a:rPr lang="en-US" altLang="ko-KR" dirty="0"/>
              <a:t>32</a:t>
            </a:r>
            <a:r>
              <a:rPr lang="ko-KR" altLang="en-US" dirty="0"/>
              <a:t>바이트</a:t>
            </a:r>
            <a:r>
              <a:rPr lang="en-US" altLang="ko-KR" dirty="0"/>
              <a:t>, </a:t>
            </a:r>
            <a:r>
              <a:rPr lang="ko-KR" altLang="en-US" dirty="0" smtClean="0"/>
              <a:t>유닉스에서는 </a:t>
            </a:r>
            <a:r>
              <a:rPr lang="en-US" altLang="ko-KR" dirty="0" smtClean="0"/>
              <a:t>64</a:t>
            </a:r>
            <a:r>
              <a:rPr lang="ko-KR" altLang="en-US" dirty="0"/>
              <a:t>바이트인 경우가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en-US" altLang="ko-KR" dirty="0"/>
              <a:t>Echo (ping) reply </a:t>
            </a:r>
            <a:r>
              <a:rPr lang="ko-KR" altLang="en-US" dirty="0"/>
              <a:t>패킷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51" y="1628800"/>
            <a:ext cx="61722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dirty="0"/>
              <a:t>클라이언트</a:t>
            </a:r>
            <a:r>
              <a:rPr lang="en-US" altLang="ko-KR" dirty="0"/>
              <a:t>/</a:t>
            </a:r>
            <a:r>
              <a:rPr lang="ko-KR" altLang="en-US" dirty="0"/>
              <a:t>서버 트러블 </a:t>
            </a:r>
            <a:r>
              <a:rPr lang="ko-KR" altLang="en-US" dirty="0" smtClean="0"/>
              <a:t>슈팅</a:t>
            </a:r>
            <a:endParaRPr lang="en-US" altLang="ko-KR" dirty="0" smtClean="0"/>
          </a:p>
          <a:p>
            <a:pPr marL="790575" lvl="2" indent="-342900">
              <a:buClr>
                <a:srgbClr val="FF0000"/>
              </a:buClr>
              <a:buFont typeface="+mj-lt"/>
              <a:buAutoNum type="arabicPeriod"/>
            </a:pPr>
            <a:r>
              <a:rPr lang="ko-KR" altLang="en-US" dirty="0"/>
              <a:t>텔넷 접속 트러블 </a:t>
            </a:r>
            <a:r>
              <a:rPr lang="ko-KR" altLang="en-US" dirty="0" smtClean="0"/>
              <a:t>슈팅</a:t>
            </a:r>
            <a:endParaRPr lang="en-US" altLang="ko-KR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텔넷 접속이 불가한 경우의 트러블 슈팅을 살펴보자</a:t>
            </a:r>
            <a:r>
              <a:rPr lang="en-US" altLang="ko-KR" dirty="0"/>
              <a:t>. </a:t>
            </a:r>
            <a:r>
              <a:rPr lang="ko-KR" altLang="en-US" dirty="0"/>
              <a:t>텔넷 서비스가 실행되고 있지 않은 </a:t>
            </a:r>
            <a:r>
              <a:rPr lang="ko-KR" altLang="en-US" dirty="0" smtClean="0"/>
              <a:t>네트워크 </a:t>
            </a:r>
            <a:r>
              <a:rPr lang="ko-KR" altLang="en-US" dirty="0"/>
              <a:t>개론 서버에 텔넷으로 접속한다</a:t>
            </a:r>
            <a:r>
              <a:rPr lang="en-US" altLang="ko-KR" dirty="0"/>
              <a:t>. </a:t>
            </a:r>
            <a:r>
              <a:rPr lang="ko-KR" altLang="en-US" dirty="0"/>
              <a:t>다음 그림은 클라이언트 컴퓨터</a:t>
            </a:r>
            <a:r>
              <a:rPr lang="en-US" altLang="ko-KR" dirty="0"/>
              <a:t>(192.168.35.7)</a:t>
            </a:r>
            <a:r>
              <a:rPr lang="ko-KR" altLang="en-US" dirty="0"/>
              <a:t>에서 </a:t>
            </a:r>
            <a:r>
              <a:rPr lang="ko-KR" altLang="en-US" dirty="0" smtClean="0"/>
              <a:t>서버</a:t>
            </a:r>
            <a:r>
              <a:rPr lang="en-US" altLang="ko-KR" dirty="0"/>
              <a:t>(117.52.91.252)</a:t>
            </a:r>
            <a:r>
              <a:rPr lang="ko-KR" altLang="en-US" dirty="0"/>
              <a:t>로 텔넷 접속을 한 것을 </a:t>
            </a:r>
            <a:r>
              <a:rPr lang="ko-KR" altLang="en-US" dirty="0" smtClean="0"/>
              <a:t>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174851"/>
            <a:ext cx="472440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en-US" altLang="ko-KR" dirty="0"/>
              <a:t>‘ ‘ telnet’</a:t>
            </a:r>
            <a:r>
              <a:rPr lang="ko-KR" altLang="en-US" dirty="0"/>
              <a:t>은</a:t>
            </a:r>
            <a:r>
              <a:rPr lang="en-US" altLang="ko-KR" dirty="0"/>
              <a:t>(</a:t>
            </a:r>
            <a:r>
              <a:rPr lang="ko-KR" altLang="en-US" dirty="0"/>
              <a:t>는</a:t>
            </a:r>
            <a:r>
              <a:rPr lang="en-US" altLang="ko-KR" dirty="0"/>
              <a:t>) </a:t>
            </a:r>
            <a:r>
              <a:rPr lang="ko-KR" altLang="en-US" dirty="0"/>
              <a:t>내부 또는 외부 명령</a:t>
            </a:r>
            <a:r>
              <a:rPr lang="en-US" altLang="ko-KR" dirty="0"/>
              <a:t>, </a:t>
            </a:r>
            <a:r>
              <a:rPr lang="ko-KR" altLang="en-US" dirty="0"/>
              <a:t>실행할 수 있는 프로그램</a:t>
            </a:r>
            <a:r>
              <a:rPr lang="en-US" altLang="ko-KR" dirty="0"/>
              <a:t>, </a:t>
            </a:r>
            <a:r>
              <a:rPr lang="ko-KR" altLang="en-US" dirty="0"/>
              <a:t>또는 배치 파일이 아닙니다</a:t>
            </a:r>
            <a:r>
              <a:rPr lang="en-US" altLang="ko-KR" dirty="0"/>
              <a:t>.’</a:t>
            </a:r>
            <a:r>
              <a:rPr lang="ko-KR" altLang="en-US" dirty="0" smtClean="0"/>
              <a:t>라는 </a:t>
            </a:r>
            <a:r>
              <a:rPr lang="ko-KR" altLang="en-US" dirty="0"/>
              <a:t>메시지가 출력되면 텔넷 클라이언트 기능을 활성화해야 한다</a:t>
            </a:r>
            <a:r>
              <a:rPr lang="en-US" altLang="ko-KR" dirty="0"/>
              <a:t>. [</a:t>
            </a:r>
            <a:r>
              <a:rPr lang="ko-KR" altLang="en-US" dirty="0"/>
              <a:t>제어판</a:t>
            </a:r>
            <a:r>
              <a:rPr lang="en-US" altLang="ko-KR" dirty="0"/>
              <a:t>]-[</a:t>
            </a:r>
            <a:r>
              <a:rPr lang="ko-KR" altLang="en-US" dirty="0"/>
              <a:t>프로그램</a:t>
            </a:r>
            <a:r>
              <a:rPr lang="en-US" altLang="ko-KR" dirty="0"/>
              <a:t>]-[</a:t>
            </a:r>
            <a:r>
              <a:rPr lang="ko-KR" altLang="en-US" dirty="0" smtClean="0"/>
              <a:t>프로그램 </a:t>
            </a:r>
            <a:r>
              <a:rPr lang="ko-KR" altLang="en-US" dirty="0"/>
              <a:t>및 기능</a:t>
            </a:r>
            <a:r>
              <a:rPr lang="en-US" altLang="ko-KR" dirty="0"/>
              <a:t>]-[Windows </a:t>
            </a:r>
            <a:r>
              <a:rPr lang="ko-KR" altLang="en-US" dirty="0"/>
              <a:t>기능 켜기</a:t>
            </a:r>
            <a:r>
              <a:rPr lang="en-US" altLang="ko-KR" dirty="0"/>
              <a:t>/</a:t>
            </a:r>
            <a:r>
              <a:rPr lang="ko-KR" altLang="en-US" dirty="0"/>
              <a:t>끄기</a:t>
            </a:r>
            <a:r>
              <a:rPr lang="en-US" altLang="ko-KR" dirty="0"/>
              <a:t>]</a:t>
            </a:r>
            <a:r>
              <a:rPr lang="ko-KR" altLang="en-US" dirty="0"/>
              <a:t>를 선택하고 텔넷 클라이언트 부분에 체크하면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7" y="2636912"/>
            <a:ext cx="32480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02. </a:t>
            </a:r>
            <a:r>
              <a:rPr lang="ko-KR" altLang="en-US" dirty="0" smtClean="0"/>
              <a:t>네트워크 관리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en-US" altLang="ko-KR" b="0" dirty="0"/>
              <a:t>OSI </a:t>
            </a:r>
            <a:r>
              <a:rPr lang="ko-KR" altLang="en-US" b="0" dirty="0"/>
              <a:t>표준에서는 효율적인 네트워크 관리를 위해 다음 그림과 같이 장애 </a:t>
            </a:r>
            <a:r>
              <a:rPr lang="ko-KR" altLang="en-US" b="0" dirty="0" smtClean="0"/>
              <a:t>관리</a:t>
            </a:r>
            <a:r>
              <a:rPr lang="en-US" altLang="ko-KR" b="0" dirty="0" smtClean="0"/>
              <a:t>, </a:t>
            </a:r>
            <a:r>
              <a:rPr lang="ko-KR" altLang="en-US" b="0" dirty="0" smtClean="0"/>
              <a:t>구성 관리</a:t>
            </a:r>
            <a:r>
              <a:rPr lang="en-US" altLang="ko-KR" b="0" dirty="0" smtClean="0"/>
              <a:t>, </a:t>
            </a:r>
            <a:r>
              <a:rPr lang="ko-KR" altLang="en-US" b="0" dirty="0"/>
              <a:t>성능 </a:t>
            </a:r>
            <a:r>
              <a:rPr lang="ko-KR" altLang="en-US" b="0" dirty="0" smtClean="0"/>
              <a:t>관리</a:t>
            </a:r>
            <a:r>
              <a:rPr lang="en-US" altLang="ko-KR" b="0" dirty="0" smtClean="0"/>
              <a:t>, </a:t>
            </a:r>
            <a:r>
              <a:rPr lang="ko-KR" altLang="en-US" b="0" dirty="0"/>
              <a:t>계정 </a:t>
            </a:r>
            <a:r>
              <a:rPr lang="ko-KR" altLang="en-US" b="0" dirty="0" smtClean="0"/>
              <a:t>관리</a:t>
            </a:r>
            <a:r>
              <a:rPr lang="en-US" altLang="ko-KR" b="0" dirty="0" smtClean="0"/>
              <a:t>,</a:t>
            </a:r>
            <a:r>
              <a:rPr lang="ko-KR" altLang="en-US" b="0" dirty="0" smtClean="0"/>
              <a:t>보안 관리기능을 </a:t>
            </a:r>
            <a:r>
              <a:rPr lang="ko-KR" altLang="en-US" b="0" dirty="0"/>
              <a:t>제안한다</a:t>
            </a:r>
            <a:r>
              <a:rPr lang="en-US" altLang="ko-KR" b="0" dirty="0"/>
              <a:t>. </a:t>
            </a:r>
            <a:r>
              <a:rPr lang="ko-KR" altLang="en-US" b="0" dirty="0"/>
              <a:t>이 외에도 운영 환경을 고려하여 유지</a:t>
            </a:r>
            <a:r>
              <a:rPr lang="en-US" altLang="ko-KR" b="0" dirty="0"/>
              <a:t>·</a:t>
            </a:r>
            <a:r>
              <a:rPr lang="ko-KR" altLang="en-US" b="0" dirty="0"/>
              <a:t>보수</a:t>
            </a:r>
            <a:r>
              <a:rPr lang="en-US" altLang="ko-KR" b="0" dirty="0"/>
              <a:t>, </a:t>
            </a:r>
            <a:r>
              <a:rPr lang="ko-KR" altLang="en-US" b="0" dirty="0" smtClean="0"/>
              <a:t>자산 </a:t>
            </a:r>
            <a:r>
              <a:rPr lang="ko-KR" altLang="en-US" b="0" dirty="0"/>
              <a:t>관리</a:t>
            </a:r>
            <a:r>
              <a:rPr lang="en-US" altLang="ko-KR" b="0" dirty="0"/>
              <a:t>, </a:t>
            </a:r>
            <a:r>
              <a:rPr lang="ko-KR" altLang="en-US" b="0" dirty="0"/>
              <a:t>사용자 관리</a:t>
            </a:r>
            <a:r>
              <a:rPr lang="en-US" altLang="ko-KR" b="0" dirty="0"/>
              <a:t>, </a:t>
            </a:r>
            <a:r>
              <a:rPr lang="ko-KR" altLang="en-US" b="0" dirty="0"/>
              <a:t>문서화</a:t>
            </a:r>
            <a:r>
              <a:rPr lang="en-US" altLang="ko-KR" b="0" dirty="0"/>
              <a:t>, </a:t>
            </a:r>
            <a:r>
              <a:rPr lang="ko-KR" altLang="en-US" b="0" dirty="0"/>
              <a:t>백업 등 부수적인 관리 기능을 다양하게 실행할 수 있다</a:t>
            </a:r>
            <a:r>
              <a:rPr lang="en-US" altLang="ko-KR" b="0" dirty="0"/>
              <a:t>.</a:t>
            </a:r>
            <a:endParaRPr lang="ko-KR" altLang="en-US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4" y="3068960"/>
            <a:ext cx="56578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먼저 와이어샤크를 실행하여 패킷 캡처를 시작한다</a:t>
            </a:r>
            <a:r>
              <a:rPr lang="en-US" altLang="ko-KR" dirty="0"/>
              <a:t>. </a:t>
            </a:r>
            <a:r>
              <a:rPr lang="ko-KR" altLang="en-US" dirty="0"/>
              <a:t>명령 프롬프트 창에서 </a:t>
            </a:r>
            <a:r>
              <a:rPr lang="en-US" altLang="ko-KR" dirty="0"/>
              <a:t>telnet </a:t>
            </a:r>
            <a:r>
              <a:rPr lang="en-US" altLang="ko-KR" dirty="0" smtClean="0"/>
              <a:t>117.52.91.252 </a:t>
            </a:r>
            <a:r>
              <a:rPr lang="ko-KR" altLang="en-US" dirty="0" smtClean="0"/>
              <a:t>명령을 실행한 결과 ‘호스트에 연결할 수 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포트 </a:t>
            </a:r>
            <a:r>
              <a:rPr lang="en-US" altLang="ko-KR" dirty="0" smtClean="0"/>
              <a:t>23’</a:t>
            </a:r>
            <a:r>
              <a:rPr lang="ko-KR" altLang="en-US" dirty="0" smtClean="0"/>
              <a:t>이라는 오류 메시지가 출력되었다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텔넷 접속을 했을 때 오류 메시지가 출력되고 접속이 실패하기까지의 네트워크 통신 </a:t>
            </a:r>
            <a:r>
              <a:rPr lang="ko-KR" altLang="en-US" dirty="0" smtClean="0"/>
              <a:t>과정을살펴보자</a:t>
            </a:r>
            <a:r>
              <a:rPr lang="en-US" altLang="ko-KR" dirty="0"/>
              <a:t>. </a:t>
            </a:r>
            <a:r>
              <a:rPr lang="ko-KR" altLang="en-US" dirty="0"/>
              <a:t>텔넷 접속이 이루어지지 않고 오류가 발생한 상태이므로 와이어샤크의 표시 </a:t>
            </a:r>
            <a:r>
              <a:rPr lang="ko-KR" altLang="en-US" dirty="0" smtClean="0"/>
              <a:t>필터에 </a:t>
            </a:r>
            <a:r>
              <a:rPr lang="ko-KR" altLang="en-US" dirty="0"/>
              <a:t>‘</a:t>
            </a:r>
            <a:r>
              <a:rPr lang="en-US" altLang="ko-KR" dirty="0"/>
              <a:t>telnet’</a:t>
            </a:r>
            <a:r>
              <a:rPr lang="ko-KR" altLang="en-US" dirty="0"/>
              <a:t>을 입력해도 패킷이 나타나지 않는다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송수신지에 </a:t>
            </a:r>
            <a:r>
              <a:rPr lang="en-US" altLang="ko-KR" dirty="0"/>
              <a:t>TCP 23</a:t>
            </a:r>
            <a:r>
              <a:rPr lang="ko-KR" altLang="en-US" dirty="0"/>
              <a:t>번 포트가 포함된 </a:t>
            </a:r>
            <a:r>
              <a:rPr lang="en-US" altLang="ko-KR" dirty="0"/>
              <a:t>TCP </a:t>
            </a:r>
            <a:r>
              <a:rPr lang="ko-KR" altLang="en-US" dirty="0"/>
              <a:t>패킷만 나타나도록 표시 필터에 ‘</a:t>
            </a:r>
            <a:r>
              <a:rPr lang="en-US" altLang="ko-KR" dirty="0"/>
              <a:t>tcp.port==23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</a:t>
            </a:r>
            <a:r>
              <a:rPr lang="ko-KR" altLang="en-US" dirty="0"/>
              <a:t>입력하고 </a:t>
            </a:r>
            <a:r>
              <a:rPr lang="en-US" altLang="ko-KR" dirty="0" smtClean="0"/>
              <a:t>ENTER</a:t>
            </a:r>
            <a:r>
              <a:rPr lang="ko-KR" altLang="en-US" dirty="0" smtClean="0"/>
              <a:t>를 </a:t>
            </a:r>
            <a:r>
              <a:rPr lang="ko-KR" altLang="en-US" dirty="0"/>
              <a:t>누른다</a:t>
            </a:r>
            <a:r>
              <a:rPr lang="en-US" altLang="ko-KR" dirty="0"/>
              <a:t>. TCP 23</a:t>
            </a:r>
            <a:r>
              <a:rPr lang="ko-KR" altLang="en-US" dirty="0"/>
              <a:t>번 포트를 포함한 통신의 컴퓨터에서의 접속 시도만 </a:t>
            </a:r>
            <a:r>
              <a:rPr lang="ko-KR" altLang="en-US" dirty="0" smtClean="0"/>
              <a:t>나타나는 </a:t>
            </a:r>
            <a:r>
              <a:rPr lang="ko-KR" altLang="en-US" dirty="0"/>
              <a:t>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988840"/>
            <a:ext cx="3895725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68008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메뉴에서 </a:t>
            </a:r>
            <a:r>
              <a:rPr lang="en-US" altLang="ko-KR" dirty="0"/>
              <a:t>[File]-[Statistics]-[Flow Graph]</a:t>
            </a:r>
            <a:r>
              <a:rPr lang="ko-KR" altLang="en-US" dirty="0"/>
              <a:t>를 클릭한 후 화면에서 시퀀스 그림을 </a:t>
            </a:r>
            <a:r>
              <a:rPr lang="ko-KR" altLang="en-US" dirty="0" smtClean="0"/>
              <a:t>생성하는 범위를 </a:t>
            </a:r>
            <a:r>
              <a:rPr lang="ko-KR" altLang="en-US" dirty="0"/>
              <a:t>지정한다</a:t>
            </a:r>
            <a:r>
              <a:rPr lang="en-US" altLang="ko-KR" dirty="0"/>
              <a:t>. </a:t>
            </a:r>
            <a:r>
              <a:rPr lang="ko-KR" altLang="en-US" dirty="0"/>
              <a:t>화면 하단의 ‘ </a:t>
            </a:r>
            <a:r>
              <a:rPr lang="en-US" altLang="ko-KR" dirty="0"/>
              <a:t>Limit to display filter’</a:t>
            </a:r>
            <a:r>
              <a:rPr lang="ko-KR" altLang="en-US" dirty="0"/>
              <a:t>에 체크하면 시퀀스를 확인할 수 있다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왼쪽에 </a:t>
            </a:r>
            <a:r>
              <a:rPr lang="ko-KR" altLang="en-US" dirty="0"/>
              <a:t>있는 </a:t>
            </a:r>
            <a:r>
              <a:rPr lang="en-US" altLang="ko-KR" dirty="0"/>
              <a:t>Time </a:t>
            </a:r>
            <a:r>
              <a:rPr lang="ko-KR" altLang="en-US" dirty="0"/>
              <a:t>열에는 첫 패킷으로부터의 경과 시간이 나타난다</a:t>
            </a:r>
            <a:r>
              <a:rPr lang="en-US" altLang="ko-KR" dirty="0"/>
              <a:t>. </a:t>
            </a:r>
            <a:r>
              <a:rPr lang="ko-KR" altLang="en-US" dirty="0"/>
              <a:t>첫 번째 패킷과 두 </a:t>
            </a:r>
            <a:r>
              <a:rPr lang="ko-KR" altLang="en-US" dirty="0" smtClean="0"/>
              <a:t>번째 패킷 사이의 경과 시간은 약 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번째 패킷과 세 번째 패킷 사이의 경과 시간은 약 </a:t>
            </a:r>
            <a:r>
              <a:rPr lang="en-US" altLang="ko-KR" dirty="0" smtClean="0"/>
              <a:t>6</a:t>
            </a:r>
            <a:r>
              <a:rPr lang="ko-KR" altLang="en-US" dirty="0" smtClean="0"/>
              <a:t>초이다</a:t>
            </a:r>
            <a:r>
              <a:rPr lang="en-US" altLang="ko-KR" dirty="0"/>
              <a:t>. </a:t>
            </a:r>
            <a:r>
              <a:rPr lang="ko-KR" altLang="en-US" dirty="0"/>
              <a:t>클라이언트와 서버의 </a:t>
            </a:r>
            <a:r>
              <a:rPr lang="en-US" altLang="ko-KR" dirty="0"/>
              <a:t>IP </a:t>
            </a:r>
            <a:r>
              <a:rPr lang="ko-KR" altLang="en-US" dirty="0"/>
              <a:t>주소 열에는 사용 중인 전송 계층의 프로토콜</a:t>
            </a:r>
            <a:r>
              <a:rPr lang="en-US" altLang="ko-KR" dirty="0"/>
              <a:t>, </a:t>
            </a:r>
            <a:r>
              <a:rPr lang="ko-KR" altLang="en-US" dirty="0"/>
              <a:t>포트 번호</a:t>
            </a:r>
            <a:r>
              <a:rPr lang="en-US" altLang="ko-KR" dirty="0"/>
              <a:t>, </a:t>
            </a:r>
            <a:r>
              <a:rPr lang="ko-KR" altLang="en-US" dirty="0"/>
              <a:t>통신 방향이 나타나고</a:t>
            </a:r>
            <a:r>
              <a:rPr lang="en-US" altLang="ko-KR" dirty="0"/>
              <a:t>, Comment </a:t>
            </a:r>
            <a:r>
              <a:rPr lang="ko-KR" altLang="en-US" dirty="0"/>
              <a:t>열에는 </a:t>
            </a:r>
            <a:r>
              <a:rPr lang="en-US" altLang="ko-KR" dirty="0"/>
              <a:t>TCP </a:t>
            </a:r>
            <a:r>
              <a:rPr lang="ko-KR" altLang="en-US" dirty="0"/>
              <a:t>그래프 상태가 </a:t>
            </a:r>
            <a:r>
              <a:rPr lang="ko-KR" altLang="en-US" dirty="0" smtClean="0"/>
              <a:t>나타난다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1795463"/>
            <a:ext cx="67627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790575" lvl="2" indent="-342900">
              <a:buClr>
                <a:srgbClr val="FF0000"/>
              </a:buClr>
              <a:buFont typeface="+mj-lt"/>
              <a:buAutoNum type="arabicPeriod" startAt="2"/>
            </a:pPr>
            <a:r>
              <a:rPr lang="ko-KR" altLang="en-US" dirty="0"/>
              <a:t>통신이 느린 경우의 트러블 </a:t>
            </a:r>
            <a:r>
              <a:rPr lang="ko-KR" altLang="en-US" dirty="0" smtClean="0"/>
              <a:t>슈팅</a:t>
            </a:r>
            <a:endParaRPr lang="en-US" altLang="ko-KR" dirty="0" smtClean="0"/>
          </a:p>
          <a:p>
            <a:pPr lvl="3">
              <a:buClr>
                <a:schemeClr val="bg1">
                  <a:lumMod val="50000"/>
                </a:schemeClr>
              </a:buClr>
            </a:pPr>
            <a:r>
              <a:rPr lang="ko-KR" altLang="en-US" dirty="0"/>
              <a:t>와이어샤크에는 트래픽의 양을 확인하는 </a:t>
            </a:r>
            <a:r>
              <a:rPr lang="en-US" altLang="ko-KR" dirty="0"/>
              <a:t>IO </a:t>
            </a:r>
            <a:r>
              <a:rPr lang="ko-KR" altLang="en-US" dirty="0"/>
              <a:t>그래프 기능이 있는데 이를 이용하면 모든 </a:t>
            </a:r>
            <a:r>
              <a:rPr lang="ko-KR" altLang="en-US" dirty="0" smtClean="0"/>
              <a:t>패킷의 </a:t>
            </a:r>
            <a:r>
              <a:rPr lang="ko-KR" altLang="en-US" dirty="0"/>
              <a:t>통신량과 </a:t>
            </a:r>
            <a:r>
              <a:rPr lang="en-US" altLang="ko-KR" dirty="0"/>
              <a:t>TCP </a:t>
            </a:r>
            <a:r>
              <a:rPr lang="ko-KR" altLang="en-US" dirty="0"/>
              <a:t>오류를 확인할 수 있다</a:t>
            </a:r>
            <a:r>
              <a:rPr lang="en-US" altLang="ko-KR" dirty="0"/>
              <a:t>. </a:t>
            </a:r>
            <a:r>
              <a:rPr lang="ko-KR" altLang="en-US" dirty="0"/>
              <a:t>캡처한 패킷을 화면에 표시하고 </a:t>
            </a:r>
            <a:r>
              <a:rPr lang="ko-KR" altLang="en-US" dirty="0" smtClean="0"/>
              <a:t>메뉴에서</a:t>
            </a:r>
            <a:r>
              <a:rPr lang="en-US" altLang="ko-KR" dirty="0" smtClean="0"/>
              <a:t>[</a:t>
            </a:r>
            <a:r>
              <a:rPr lang="en-US" altLang="ko-KR" dirty="0"/>
              <a:t>Statistics]-[IO Graphs]</a:t>
            </a:r>
            <a:r>
              <a:rPr lang="ko-KR" altLang="en-US" dirty="0"/>
              <a:t>를 선택하면 통신량이 꺾은선 그래프로 표현된 </a:t>
            </a:r>
            <a:r>
              <a:rPr lang="en-US" altLang="ko-KR" dirty="0"/>
              <a:t>IO </a:t>
            </a:r>
            <a:r>
              <a:rPr lang="ko-KR" altLang="en-US" dirty="0"/>
              <a:t>그래프 설정 </a:t>
            </a:r>
            <a:r>
              <a:rPr lang="ko-KR" altLang="en-US" dirty="0" smtClean="0"/>
              <a:t>화면이 </a:t>
            </a:r>
            <a:r>
              <a:rPr lang="ko-KR" altLang="en-US" dirty="0"/>
              <a:t>나타난다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54" y="2564903"/>
            <a:ext cx="4838700" cy="410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ko-KR" altLang="en-US" dirty="0"/>
              <a:t>메뉴에서 </a:t>
            </a:r>
            <a:r>
              <a:rPr lang="en-US" altLang="ko-KR" dirty="0"/>
              <a:t>[Statistics]-[Conversations]</a:t>
            </a:r>
            <a:r>
              <a:rPr lang="ko-KR" altLang="en-US" dirty="0"/>
              <a:t>를 선택하면 표나 리스트를 생성하고 수치로 </a:t>
            </a:r>
            <a:r>
              <a:rPr lang="ko-KR" altLang="en-US" dirty="0" smtClean="0"/>
              <a:t>정렬하여 </a:t>
            </a:r>
            <a:r>
              <a:rPr lang="ko-KR" altLang="en-US" dirty="0"/>
              <a:t>트래픽양을 확인할 수 있다</a:t>
            </a:r>
            <a:r>
              <a:rPr lang="en-US" altLang="ko-KR" dirty="0"/>
              <a:t>. </a:t>
            </a:r>
            <a:r>
              <a:rPr lang="ko-KR" altLang="en-US" dirty="0"/>
              <a:t>이더넷 탭은 클라이언트와 서버의 </a:t>
            </a:r>
            <a:r>
              <a:rPr lang="en-US" altLang="ko-KR" dirty="0"/>
              <a:t>IP </a:t>
            </a:r>
            <a:r>
              <a:rPr lang="ko-KR" altLang="en-US" dirty="0"/>
              <a:t>주소에 관한 통계를 </a:t>
            </a:r>
            <a:r>
              <a:rPr lang="ko-KR" altLang="en-US" dirty="0" smtClean="0"/>
              <a:t>보여주어 </a:t>
            </a:r>
            <a:r>
              <a:rPr lang="ko-KR" altLang="en-US" dirty="0"/>
              <a:t>특정 서버를 중심으로 트래픽을 파악할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4995"/>
            <a:ext cx="67818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06. </a:t>
            </a:r>
            <a:r>
              <a:rPr lang="ko-KR" altLang="en-US" dirty="0"/>
              <a:t>트러블 슈팅 </a:t>
            </a:r>
            <a:r>
              <a:rPr lang="en-US" altLang="ko-KR" dirty="0"/>
              <a:t>- </a:t>
            </a:r>
            <a:r>
              <a:rPr lang="ko-KR" altLang="en-US" dirty="0"/>
              <a:t>실습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72" y="1484784"/>
            <a:ext cx="68770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장애 관리</a:t>
            </a:r>
            <a:endParaRPr lang="en-US" altLang="ko-KR" dirty="0" smtClean="0"/>
          </a:p>
          <a:p>
            <a:pPr lvl="1"/>
            <a:r>
              <a:rPr lang="ko-KR" altLang="en-US" b="0" dirty="0"/>
              <a:t>장애 관리는 네트워크 구성 요소에 문제가 발생하거나 비정상적으로 작동할 때 이를 </a:t>
            </a:r>
            <a:r>
              <a:rPr lang="ko-KR" altLang="en-US" b="0" dirty="0" smtClean="0"/>
              <a:t>검출하여 </a:t>
            </a:r>
            <a:r>
              <a:rPr lang="ko-KR" altLang="en-US" b="0" dirty="0"/>
              <a:t>격리</a:t>
            </a:r>
            <a:r>
              <a:rPr lang="en-US" altLang="ko-KR" b="0" dirty="0"/>
              <a:t>·</a:t>
            </a:r>
            <a:r>
              <a:rPr lang="ko-KR" altLang="en-US" b="0" dirty="0"/>
              <a:t>기록</a:t>
            </a:r>
            <a:r>
              <a:rPr lang="en-US" altLang="ko-KR" b="0" dirty="0"/>
              <a:t>·</a:t>
            </a:r>
            <a:r>
              <a:rPr lang="ko-KR" altLang="en-US" b="0" dirty="0"/>
              <a:t>조사</a:t>
            </a:r>
            <a:r>
              <a:rPr lang="en-US" altLang="ko-KR" b="0" dirty="0"/>
              <a:t>·</a:t>
            </a:r>
            <a:r>
              <a:rPr lang="ko-KR" altLang="en-US" b="0" dirty="0"/>
              <a:t>분석</a:t>
            </a:r>
            <a:r>
              <a:rPr lang="en-US" altLang="ko-KR" b="0" dirty="0"/>
              <a:t>·</a:t>
            </a:r>
            <a:r>
              <a:rPr lang="ko-KR" altLang="en-US" b="0" dirty="0"/>
              <a:t>정정함으로써 복잡한 네트워크가 원활하게 작동하도록 하는 </a:t>
            </a:r>
            <a:r>
              <a:rPr lang="ko-KR" altLang="en-US" b="0" dirty="0" smtClean="0"/>
              <a:t>것이다</a:t>
            </a:r>
            <a:r>
              <a:rPr lang="en-US" altLang="ko-KR" b="0" dirty="0"/>
              <a:t>. </a:t>
            </a:r>
            <a:endParaRPr lang="en-US" altLang="ko-KR" b="0" dirty="0" smtClean="0"/>
          </a:p>
          <a:p>
            <a:pPr lvl="1"/>
            <a:endParaRPr lang="en-US" altLang="ko-KR" b="0" dirty="0" smtClean="0"/>
          </a:p>
          <a:p>
            <a:pPr lvl="1"/>
            <a:r>
              <a:rPr lang="ko-KR" altLang="en-US" b="0" dirty="0" smtClean="0"/>
              <a:t>장애가 </a:t>
            </a:r>
            <a:r>
              <a:rPr lang="ko-KR" altLang="en-US" b="0" dirty="0"/>
              <a:t>발생한 시점을 기준으로 사전 장애 관리와 사후 장애 관리로 구분하는데</a:t>
            </a:r>
            <a:r>
              <a:rPr lang="en-US" altLang="ko-KR" b="0" dirty="0"/>
              <a:t>, </a:t>
            </a:r>
            <a:r>
              <a:rPr lang="ko-KR" altLang="en-US" b="0" dirty="0"/>
              <a:t>네트워크에 장애가 발생했을 때 문제점을 파악하므로 사전 장애 관리보다는 사후 장애 관리의 의미가 더 크다고 볼 수 </a:t>
            </a:r>
            <a:r>
              <a:rPr lang="ko-KR" altLang="en-US" b="0" dirty="0" smtClean="0"/>
              <a:t>있다</a:t>
            </a:r>
            <a:r>
              <a:rPr lang="en-US" altLang="ko-KR" b="0" dirty="0" smtClean="0"/>
              <a:t>.</a:t>
            </a:r>
            <a:endParaRPr lang="en-US" altLang="ko-KR" b="0" dirty="0" smtClean="0"/>
          </a:p>
          <a:p>
            <a:pPr lvl="3"/>
            <a:endParaRPr lang="en-US" altLang="ko-KR" b="1" dirty="0" smtClean="0"/>
          </a:p>
          <a:p>
            <a:pPr lvl="3"/>
            <a:r>
              <a:rPr lang="ko-KR" altLang="en-US" b="1" dirty="0" smtClean="0"/>
              <a:t>사전 </a:t>
            </a:r>
            <a:r>
              <a:rPr lang="ko-KR" altLang="en-US" b="1" dirty="0"/>
              <a:t>장애 </a:t>
            </a:r>
            <a:r>
              <a:rPr lang="ko-KR" altLang="en-US" b="1" dirty="0" smtClean="0"/>
              <a:t>관리 </a:t>
            </a:r>
            <a:r>
              <a:rPr lang="en-US" altLang="ko-KR" dirty="0" smtClean="0"/>
              <a:t>: </a:t>
            </a:r>
            <a:r>
              <a:rPr lang="ko-KR" altLang="en-US" dirty="0"/>
              <a:t>장애 발생을 억제하는 것으로</a:t>
            </a:r>
            <a:r>
              <a:rPr lang="en-US" altLang="ko-KR" dirty="0"/>
              <a:t>, </a:t>
            </a:r>
            <a:r>
              <a:rPr lang="ko-KR" altLang="en-US" dirty="0"/>
              <a:t>관리 대상을 지속적으로 모니터링하며</a:t>
            </a:r>
            <a:r>
              <a:rPr lang="en-US" altLang="ko-KR" dirty="0"/>
              <a:t>, </a:t>
            </a:r>
            <a:r>
              <a:rPr lang="ko-KR" altLang="en-US" dirty="0"/>
              <a:t>사전에 정의된 규칙이나 정책 등을 이용하여 장애 발생 원인을 사전에 파악하고 처리하는 과정이다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b="1" dirty="0" smtClean="0"/>
              <a:t>사후 </a:t>
            </a:r>
            <a:r>
              <a:rPr lang="ko-KR" altLang="en-US" b="1" dirty="0"/>
              <a:t>장애 </a:t>
            </a:r>
            <a:r>
              <a:rPr lang="ko-KR" altLang="en-US" b="1" dirty="0" smtClean="0"/>
              <a:t>관리 </a:t>
            </a:r>
            <a:r>
              <a:rPr lang="en-US" altLang="ko-KR" dirty="0" smtClean="0"/>
              <a:t>: </a:t>
            </a:r>
            <a:r>
              <a:rPr lang="ko-KR" altLang="en-US" dirty="0"/>
              <a:t>장애가 발생한 시점부터 장애를 처리하여 정상적인 상태로 전환될 때까지의 과정을 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모니터링 </a:t>
            </a:r>
            <a:r>
              <a:rPr lang="ko-KR" altLang="en-US" dirty="0"/>
              <a:t>기법</a:t>
            </a:r>
          </a:p>
          <a:p>
            <a:pPr lvl="3"/>
            <a:r>
              <a:rPr lang="en-US" altLang="ko-KR" dirty="0" smtClean="0"/>
              <a:t>SLM</a:t>
            </a:r>
            <a:r>
              <a:rPr lang="ko-KR" altLang="en-US" dirty="0" smtClean="0"/>
              <a:t>은 </a:t>
            </a:r>
            <a:r>
              <a:rPr lang="ko-KR" altLang="en-US" dirty="0"/>
              <a:t>장애 정보 항목에 승인과 시간 체크 항목을 추가함으로써</a:t>
            </a:r>
            <a:r>
              <a:rPr lang="en-US" altLang="ko-KR" dirty="0"/>
              <a:t>, </a:t>
            </a:r>
            <a:r>
              <a:rPr lang="ko-KR" altLang="en-US" dirty="0"/>
              <a:t>실제로 장애가 발생했을 때 관리자의 인지 여부를 파악하는 항목과 파악 당시의 시간을 기록하여 장애 발생부터 관리자의 인지 및 처리까지 걸린 시간에 대한 </a:t>
            </a:r>
            <a:r>
              <a:rPr lang="en-US" altLang="ko-KR" dirty="0" smtClean="0"/>
              <a:t>SLA </a:t>
            </a:r>
            <a:r>
              <a:rPr lang="ko-KR" altLang="en-US" dirty="0" smtClean="0"/>
              <a:t>수치를 </a:t>
            </a:r>
            <a:r>
              <a:rPr lang="ko-KR" altLang="en-US" dirty="0"/>
              <a:t>기록 및 관리할 수 있다</a:t>
            </a:r>
            <a:r>
              <a:rPr lang="en-US" altLang="ko-KR" dirty="0"/>
              <a:t>. </a:t>
            </a:r>
            <a:r>
              <a:rPr lang="ko-KR" altLang="en-US" dirty="0"/>
              <a:t>관리 항목은 관리 시스템이 자동으로 탐지한 노드 중에서 선택하거나 관리자가 수동으로 생성한다</a:t>
            </a:r>
            <a:r>
              <a:rPr lang="en-US" altLang="ko-KR" dirty="0"/>
              <a:t>. </a:t>
            </a:r>
            <a:r>
              <a:rPr lang="ko-KR" altLang="en-US" dirty="0"/>
              <a:t>관리 항목을 생성한 후 관리 시스템은 각 노드에 대한 장애를 탐지하기 위해 모니터링을 </a:t>
            </a:r>
            <a:r>
              <a:rPr lang="ko-KR" altLang="en-US" dirty="0" smtClean="0"/>
              <a:t>시작한다</a:t>
            </a:r>
            <a:r>
              <a:rPr lang="en-US" altLang="ko-KR" dirty="0" smtClean="0"/>
              <a:t>.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ko-KR" altLang="en-US" dirty="0" smtClean="0"/>
              <a:t>모니터링 방식 </a:t>
            </a:r>
            <a:r>
              <a:rPr lang="en-US" altLang="ko-KR" dirty="0" smtClean="0"/>
              <a:t>: CMIP / SNMP / ICMP Ping </a:t>
            </a:r>
            <a:r>
              <a:rPr lang="ko-KR" altLang="en-US" dirty="0" smtClean="0"/>
              <a:t>이용 방식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소켓 프로그램 이용 방식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784" y="3059410"/>
            <a:ext cx="5438775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02. </a:t>
            </a:r>
            <a:r>
              <a:rPr lang="ko-KR" altLang="en-US" dirty="0"/>
              <a:t>네트워크 관리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트러블 </a:t>
            </a:r>
            <a:r>
              <a:rPr lang="ko-KR" altLang="en-US" dirty="0"/>
              <a:t>슈팅</a:t>
            </a:r>
          </a:p>
          <a:p>
            <a:pPr lvl="2"/>
            <a:r>
              <a:rPr lang="ko-KR" altLang="en-US" dirty="0"/>
              <a:t>트러블 슈팅은 네트워크 또는 시스템에 </a:t>
            </a:r>
            <a:r>
              <a:rPr lang="ko-KR" altLang="en-US" dirty="0" smtClean="0"/>
              <a:t>장애가 </a:t>
            </a:r>
            <a:r>
              <a:rPr lang="ko-KR" altLang="en-US" dirty="0"/>
              <a:t>발생했을 때 원인을 빠르게 </a:t>
            </a:r>
            <a:r>
              <a:rPr lang="ko-KR" altLang="en-US" dirty="0" smtClean="0"/>
              <a:t>규명하고 장애를 </a:t>
            </a:r>
            <a:r>
              <a:rPr lang="ko-KR" altLang="en-US" dirty="0"/>
              <a:t>복구하는 일련의 작업을 말한다</a:t>
            </a:r>
            <a:r>
              <a:rPr lang="en-US" altLang="ko-KR" dirty="0"/>
              <a:t>. </a:t>
            </a:r>
            <a:r>
              <a:rPr lang="ko-KR" altLang="en-US" dirty="0"/>
              <a:t>트러블 슈팅을 하려면 많은 장애 요인을 고려하여 </a:t>
            </a:r>
            <a:r>
              <a:rPr lang="ko-KR" altLang="en-US" dirty="0" smtClean="0"/>
              <a:t>다양한 </a:t>
            </a:r>
            <a:r>
              <a:rPr lang="ko-KR" altLang="en-US" dirty="0"/>
              <a:t>각도에서 접근해야 하므로 다양한 활용 사례가 도움이 될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트러블 </a:t>
            </a:r>
            <a:r>
              <a:rPr lang="ko-KR" altLang="en-US" dirty="0"/>
              <a:t>슈팅 작업 단계는 문제 정의</a:t>
            </a:r>
            <a:r>
              <a:rPr lang="en-US" altLang="ko-KR" dirty="0"/>
              <a:t>, </a:t>
            </a:r>
            <a:r>
              <a:rPr lang="ko-KR" altLang="en-US" dirty="0"/>
              <a:t>자료 수집</a:t>
            </a:r>
            <a:r>
              <a:rPr lang="en-US" altLang="ko-KR" dirty="0"/>
              <a:t>, </a:t>
            </a:r>
            <a:r>
              <a:rPr lang="ko-KR" altLang="en-US" dirty="0"/>
              <a:t>원인 추론</a:t>
            </a:r>
            <a:r>
              <a:rPr lang="en-US" altLang="ko-KR" dirty="0"/>
              <a:t>, </a:t>
            </a:r>
            <a:r>
              <a:rPr lang="ko-KR" altLang="en-US" dirty="0"/>
              <a:t>조치 방안 작성</a:t>
            </a:r>
            <a:r>
              <a:rPr lang="en-US" altLang="ko-KR" dirty="0"/>
              <a:t>, </a:t>
            </a:r>
            <a:r>
              <a:rPr lang="ko-KR" altLang="en-US" dirty="0"/>
              <a:t>조치 방안 </a:t>
            </a:r>
            <a:r>
              <a:rPr lang="ko-KR" altLang="en-US" dirty="0" smtClean="0"/>
              <a:t>구현으로 </a:t>
            </a:r>
            <a:r>
              <a:rPr lang="ko-KR" altLang="en-US" dirty="0"/>
              <a:t>나눌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문제 </a:t>
            </a:r>
            <a:r>
              <a:rPr lang="ko-KR" altLang="en-US" dirty="0"/>
              <a:t>정의는 현상을 파악하고 원인을 찾아내기 전에 시스템의 </a:t>
            </a:r>
            <a:r>
              <a:rPr lang="ko-KR" altLang="en-US" dirty="0" smtClean="0"/>
              <a:t>문제를 </a:t>
            </a:r>
            <a:r>
              <a:rPr lang="ko-KR" altLang="en-US" dirty="0"/>
              <a:t>명확히 규정하는 단계이다</a:t>
            </a:r>
            <a:r>
              <a:rPr lang="en-US" altLang="ko-KR" dirty="0"/>
              <a:t>. ‘</a:t>
            </a:r>
            <a:r>
              <a:rPr lang="ko-KR" altLang="en-US" dirty="0"/>
              <a:t>웹 서버에 접속이 불가능하다’</a:t>
            </a:r>
            <a:r>
              <a:rPr lang="en-US" altLang="ko-KR" dirty="0"/>
              <a:t>, ‘</a:t>
            </a:r>
            <a:r>
              <a:rPr lang="ko-KR" altLang="en-US" dirty="0"/>
              <a:t>라우터로 </a:t>
            </a:r>
            <a:r>
              <a:rPr lang="en-US" altLang="ko-KR" dirty="0"/>
              <a:t>Ping</a:t>
            </a:r>
            <a:r>
              <a:rPr lang="ko-KR" altLang="en-US" dirty="0"/>
              <a:t>이 되지 </a:t>
            </a:r>
            <a:r>
              <a:rPr lang="ko-KR" altLang="en-US" dirty="0" smtClean="0"/>
              <a:t>않는다</a:t>
            </a:r>
            <a:r>
              <a:rPr lang="ko-KR" altLang="en-US" dirty="0"/>
              <a:t>’ 등의 현상을 파악하는 것이다</a:t>
            </a:r>
            <a:r>
              <a:rPr lang="en-US" altLang="ko-KR" dirty="0"/>
              <a:t>. </a:t>
            </a:r>
            <a:r>
              <a:rPr lang="ko-KR" altLang="en-US" dirty="0"/>
              <a:t>자료 수집은 정의된 문제의 전체적인 점검 항목과 </a:t>
            </a:r>
            <a:r>
              <a:rPr lang="ko-KR" altLang="en-US" dirty="0" smtClean="0"/>
              <a:t>내용을 </a:t>
            </a:r>
            <a:r>
              <a:rPr lang="ko-KR" altLang="en-US" dirty="0"/>
              <a:t>결정하고 적합한 해결책을 선정하여 자료를 수집하는 단계로</a:t>
            </a:r>
            <a:r>
              <a:rPr lang="en-US" altLang="ko-KR" dirty="0"/>
              <a:t>, </a:t>
            </a:r>
            <a:r>
              <a:rPr lang="ko-KR" altLang="en-US" dirty="0"/>
              <a:t>문제 유형</a:t>
            </a:r>
            <a:r>
              <a:rPr lang="en-US" altLang="ko-KR" dirty="0"/>
              <a:t>(</a:t>
            </a:r>
            <a:r>
              <a:rPr lang="ko-KR" altLang="en-US" dirty="0"/>
              <a:t>반응 시간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맞는 해결책을 선택하여 수집하는 방법을 결정하는 것이 중요하다</a:t>
            </a:r>
            <a:r>
              <a:rPr lang="en-US" altLang="ko-KR" dirty="0"/>
              <a:t>. </a:t>
            </a:r>
            <a:r>
              <a:rPr lang="ko-KR" altLang="en-US" dirty="0"/>
              <a:t>원인 추론은 수집된 자료를 바탕으로 문제 장비나 환경 등을 추론하는 단계로</a:t>
            </a:r>
            <a:r>
              <a:rPr lang="en-US" altLang="ko-KR" dirty="0"/>
              <a:t>, </a:t>
            </a:r>
            <a:r>
              <a:rPr lang="ko-KR" altLang="en-US" dirty="0"/>
              <a:t>수집한 정보를 체계적으로 분석하여 신속하게 원인을 규명하는 것이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470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7728</TotalTime>
  <Words>4262</Words>
  <Application>Microsoft Office PowerPoint</Application>
  <PresentationFormat>화면 슬라이드 쇼(4:3)</PresentationFormat>
  <Paragraphs>306</Paragraphs>
  <Slides>65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테마</vt:lpstr>
      <vt:lpstr>Chapter 09. 네트워크 관리</vt:lpstr>
      <vt:lpstr>PowerPoint 프레젠테이션</vt:lpstr>
      <vt:lpstr>PowerPoint 프레젠테이션</vt:lpstr>
      <vt:lpstr>01. 네트워크 관리</vt:lpstr>
      <vt:lpstr>01. 네트워크 관리</vt:lpstr>
      <vt:lpstr>02. 네트워크 관리 기능</vt:lpstr>
      <vt:lpstr>02. 네트워크 관리 기능</vt:lpstr>
      <vt:lpstr>02. 네트워크 관리 기능</vt:lpstr>
      <vt:lpstr>02. 네트워크 관리 기능</vt:lpstr>
      <vt:lpstr>02. 네트워크 관리 기능</vt:lpstr>
      <vt:lpstr>02. 네트워크 관리 기능</vt:lpstr>
      <vt:lpstr>02. 네트워크 관리 기능</vt:lpstr>
      <vt:lpstr>02. 네트워크 관리 기능</vt:lpstr>
      <vt:lpstr>02. 네트워크 관리 기능</vt:lpstr>
      <vt:lpstr>03. 네트워크 분석 도구</vt:lpstr>
      <vt:lpstr>03. 네트워크 분석 도구</vt:lpstr>
      <vt:lpstr>03. 네트워크 분석 도구</vt:lpstr>
      <vt:lpstr>03. 네트워크 분석 도구</vt:lpstr>
      <vt:lpstr>03. 네트워크 분석 도구</vt:lpstr>
      <vt:lpstr>03. 네트워크 분석 도구</vt:lpstr>
      <vt:lpstr>04. 네트워크 관리 프로토콜</vt:lpstr>
      <vt:lpstr>04. 네트워크 관리 프로토콜</vt:lpstr>
      <vt:lpstr>04. 네트워크 관리 프로토콜</vt:lpstr>
      <vt:lpstr>04. 네트워크 관리 프로토콜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05. 네트워크 관리 명령어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  <vt:lpstr>06. 트러블 슈팅 - 실습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강은희</cp:lastModifiedBy>
  <cp:revision>684</cp:revision>
  <dcterms:created xsi:type="dcterms:W3CDTF">2012-07-11T10:23:22Z</dcterms:created>
  <dcterms:modified xsi:type="dcterms:W3CDTF">2019-08-19T07:50:48Z</dcterms:modified>
</cp:coreProperties>
</file>